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4" r:id="rId1"/>
  </p:sldMasterIdLst>
  <p:notesMasterIdLst>
    <p:notesMasterId r:id="rId80"/>
  </p:notesMasterIdLst>
  <p:handoutMasterIdLst>
    <p:handoutMasterId r:id="rId81"/>
  </p:handoutMasterIdLst>
  <p:sldIdLst>
    <p:sldId id="256" r:id="rId2"/>
    <p:sldId id="316" r:id="rId3"/>
    <p:sldId id="257" r:id="rId4"/>
    <p:sldId id="283" r:id="rId5"/>
    <p:sldId id="321" r:id="rId6"/>
    <p:sldId id="319" r:id="rId7"/>
    <p:sldId id="320" r:id="rId8"/>
    <p:sldId id="323" r:id="rId9"/>
    <p:sldId id="308" r:id="rId10"/>
    <p:sldId id="322" r:id="rId11"/>
    <p:sldId id="324" r:id="rId12"/>
    <p:sldId id="328" r:id="rId13"/>
    <p:sldId id="310" r:id="rId14"/>
    <p:sldId id="329" r:id="rId15"/>
    <p:sldId id="332" r:id="rId16"/>
    <p:sldId id="327" r:id="rId17"/>
    <p:sldId id="326" r:id="rId18"/>
    <p:sldId id="325" r:id="rId19"/>
    <p:sldId id="383" r:id="rId20"/>
    <p:sldId id="386" r:id="rId21"/>
    <p:sldId id="384" r:id="rId22"/>
    <p:sldId id="333" r:id="rId23"/>
    <p:sldId id="315" r:id="rId24"/>
    <p:sldId id="330" r:id="rId25"/>
    <p:sldId id="258" r:id="rId26"/>
    <p:sldId id="259" r:id="rId27"/>
    <p:sldId id="260" r:id="rId28"/>
    <p:sldId id="261" r:id="rId29"/>
    <p:sldId id="311" r:id="rId30"/>
    <p:sldId id="262" r:id="rId31"/>
    <p:sldId id="263" r:id="rId32"/>
    <p:sldId id="264" r:id="rId33"/>
    <p:sldId id="285" r:id="rId34"/>
    <p:sldId id="265" r:id="rId35"/>
    <p:sldId id="301" r:id="rId36"/>
    <p:sldId id="302" r:id="rId37"/>
    <p:sldId id="286" r:id="rId38"/>
    <p:sldId id="287" r:id="rId39"/>
    <p:sldId id="266" r:id="rId40"/>
    <p:sldId id="300" r:id="rId41"/>
    <p:sldId id="289" r:id="rId42"/>
    <p:sldId id="267" r:id="rId43"/>
    <p:sldId id="290" r:id="rId44"/>
    <p:sldId id="295" r:id="rId45"/>
    <p:sldId id="268" r:id="rId46"/>
    <p:sldId id="269" r:id="rId47"/>
    <p:sldId id="275" r:id="rId48"/>
    <p:sldId id="276" r:id="rId49"/>
    <p:sldId id="273" r:id="rId50"/>
    <p:sldId id="292" r:id="rId51"/>
    <p:sldId id="271" r:id="rId52"/>
    <p:sldId id="270" r:id="rId53"/>
    <p:sldId id="291" r:id="rId54"/>
    <p:sldId id="294" r:id="rId55"/>
    <p:sldId id="296" r:id="rId56"/>
    <p:sldId id="306" r:id="rId57"/>
    <p:sldId id="274" r:id="rId58"/>
    <p:sldId id="313" r:id="rId59"/>
    <p:sldId id="293" r:id="rId60"/>
    <p:sldId id="272" r:id="rId61"/>
    <p:sldId id="298" r:id="rId62"/>
    <p:sldId id="312" r:id="rId63"/>
    <p:sldId id="277" r:id="rId64"/>
    <p:sldId id="278" r:id="rId65"/>
    <p:sldId id="279" r:id="rId66"/>
    <p:sldId id="282" r:id="rId67"/>
    <p:sldId id="281" r:id="rId68"/>
    <p:sldId id="299" r:id="rId69"/>
    <p:sldId id="304" r:id="rId70"/>
    <p:sldId id="303" r:id="rId71"/>
    <p:sldId id="280" r:id="rId72"/>
    <p:sldId id="307" r:id="rId73"/>
    <p:sldId id="305" r:id="rId74"/>
    <p:sldId id="317" r:id="rId75"/>
    <p:sldId id="318" r:id="rId76"/>
    <p:sldId id="388" r:id="rId77"/>
    <p:sldId id="387" r:id="rId78"/>
    <p:sldId id="389" r:id="rId7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tion par défaut" id="{9E22CC5D-2FAC-4FB4-8FF8-3D48C7502CE0}">
          <p14:sldIdLst>
            <p14:sldId id="256"/>
            <p14:sldId id="316"/>
            <p14:sldId id="257"/>
          </p14:sldIdLst>
        </p14:section>
        <p14:section name="Basic concepts required" id="{7AA6921C-92E9-49DE-89D0-DCD836427BD1}">
          <p14:sldIdLst>
            <p14:sldId id="283"/>
            <p14:sldId id="321"/>
            <p14:sldId id="319"/>
            <p14:sldId id="320"/>
            <p14:sldId id="323"/>
            <p14:sldId id="308"/>
            <p14:sldId id="322"/>
            <p14:sldId id="324"/>
            <p14:sldId id="328"/>
            <p14:sldId id="310"/>
            <p14:sldId id="329"/>
            <p14:sldId id="332"/>
            <p14:sldId id="327"/>
            <p14:sldId id="326"/>
            <p14:sldId id="325"/>
            <p14:sldId id="383"/>
            <p14:sldId id="386"/>
            <p14:sldId id="384"/>
            <p14:sldId id="333"/>
            <p14:sldId id="315"/>
            <p14:sldId id="330"/>
          </p14:sldIdLst>
        </p14:section>
        <p14:section name="What is an OS" id="{BA5CA575-5C7B-48B7-A1B3-354DBB72EA98}">
          <p14:sldIdLst>
            <p14:sldId id="258"/>
            <p14:sldId id="259"/>
            <p14:sldId id="260"/>
            <p14:sldId id="261"/>
            <p14:sldId id="311"/>
            <p14:sldId id="262"/>
          </p14:sldIdLst>
        </p14:section>
        <p14:section name="History" id="{D68E0F9C-2172-4790-8EFD-68B049E108BD}">
          <p14:sldIdLst>
            <p14:sldId id="263"/>
            <p14:sldId id="264"/>
            <p14:sldId id="285"/>
            <p14:sldId id="265"/>
            <p14:sldId id="301"/>
            <p14:sldId id="302"/>
            <p14:sldId id="286"/>
            <p14:sldId id="287"/>
            <p14:sldId id="266"/>
            <p14:sldId id="300"/>
            <p14:sldId id="289"/>
            <p14:sldId id="267"/>
            <p14:sldId id="290"/>
            <p14:sldId id="295"/>
            <p14:sldId id="268"/>
            <p14:sldId id="269"/>
            <p14:sldId id="275"/>
            <p14:sldId id="276"/>
            <p14:sldId id="273"/>
            <p14:sldId id="292"/>
            <p14:sldId id="271"/>
            <p14:sldId id="270"/>
            <p14:sldId id="291"/>
            <p14:sldId id="294"/>
            <p14:sldId id="296"/>
            <p14:sldId id="306"/>
            <p14:sldId id="274"/>
            <p14:sldId id="313"/>
            <p14:sldId id="293"/>
            <p14:sldId id="272"/>
            <p14:sldId id="298"/>
            <p14:sldId id="312"/>
          </p14:sldIdLst>
        </p14:section>
        <p14:section name="What is inside an OS" id="{D702A872-9D23-4086-9357-ED9768B762A0}">
          <p14:sldIdLst>
            <p14:sldId id="277"/>
            <p14:sldId id="278"/>
            <p14:sldId id="279"/>
            <p14:sldId id="282"/>
            <p14:sldId id="281"/>
            <p14:sldId id="299"/>
            <p14:sldId id="304"/>
            <p14:sldId id="303"/>
            <p14:sldId id="280"/>
            <p14:sldId id="307"/>
            <p14:sldId id="305"/>
          </p14:sldIdLst>
        </p14:section>
        <p14:section name="UNIX &amp; Linux" id="{25B5B5CD-F9BE-4F00-A80B-BFCCF37E42F6}">
          <p14:sldIdLst>
            <p14:sldId id="317"/>
            <p14:sldId id="318"/>
            <p14:sldId id="388"/>
            <p14:sldId id="387"/>
            <p14:sldId id="38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B8B"/>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477" autoAdjust="0"/>
  </p:normalViewPr>
  <p:slideViewPr>
    <p:cSldViewPr snapToGrid="0">
      <p:cViewPr varScale="1">
        <p:scale>
          <a:sx n="84" d="100"/>
          <a:sy n="84" d="100"/>
        </p:scale>
        <p:origin x="996" y="78"/>
      </p:cViewPr>
      <p:guideLst/>
    </p:cSldViewPr>
  </p:slideViewPr>
  <p:notesTextViewPr>
    <p:cViewPr>
      <p:scale>
        <a:sx n="1" d="1"/>
        <a:sy n="1" d="1"/>
      </p:scale>
      <p:origin x="0" y="0"/>
    </p:cViewPr>
  </p:notesTextViewPr>
  <p:notesViewPr>
    <p:cSldViewPr snapToGrid="0">
      <p:cViewPr varScale="1">
        <p:scale>
          <a:sx n="55" d="100"/>
          <a:sy n="55" d="100"/>
        </p:scale>
        <p:origin x="2880"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40044DC2-2401-41B2-A3C9-D1ED216C7C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3BB63F15-25DA-417D-8AF7-154994CF240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C61F9B-11ED-438C-A4A0-70A0F06C4087}" type="datetimeFigureOut">
              <a:rPr lang="fr-FR" smtClean="0"/>
              <a:t>31/01/2022</a:t>
            </a:fld>
            <a:endParaRPr lang="fr-FR"/>
          </a:p>
        </p:txBody>
      </p:sp>
      <p:sp>
        <p:nvSpPr>
          <p:cNvPr id="4" name="Espace réservé du pied de page 3">
            <a:extLst>
              <a:ext uri="{FF2B5EF4-FFF2-40B4-BE49-F238E27FC236}">
                <a16:creationId xmlns:a16="http://schemas.microsoft.com/office/drawing/2014/main" id="{75A6894E-0618-4259-859A-0E50BE824BE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7B61C14-3696-4887-AB9D-D0A4C52E6A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481103D-4BE5-4A9D-B109-7E52DDBCCB2B}" type="slidenum">
              <a:rPr lang="fr-FR" smtClean="0"/>
              <a:t>‹N°›</a:t>
            </a:fld>
            <a:endParaRPr lang="fr-FR"/>
          </a:p>
        </p:txBody>
      </p:sp>
    </p:spTree>
    <p:extLst>
      <p:ext uri="{BB962C8B-B14F-4D97-AF65-F5344CB8AC3E}">
        <p14:creationId xmlns:p14="http://schemas.microsoft.com/office/powerpoint/2010/main" val="3512194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
        <p:cNvGrpSpPr/>
        <p:nvPr/>
      </p:nvGrpSpPr>
      <p:grpSpPr>
        <a:xfrm>
          <a:off x="0" y="0"/>
          <a:ext cx="0" cy="0"/>
          <a:chOff x="0" y="0"/>
          <a:chExt cx="0" cy="0"/>
        </a:xfrm>
      </p:grpSpPr>
      <p:sp>
        <p:nvSpPr>
          <p:cNvPr id="32" name="Google Shape;3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 name="Google Shape;3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c951357a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c951357a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c951357a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c951357a9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c951357a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c951357a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18410a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18410a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Picture on the right: </a:t>
            </a:r>
            <a:r>
              <a:rPr lang="fr-FR" dirty="0" err="1"/>
              <a:t>rooms</a:t>
            </a:r>
            <a:r>
              <a:rPr lang="fr-FR" dirty="0"/>
              <a:t> </a:t>
            </a:r>
            <a:r>
              <a:rPr lang="fr-FR" dirty="0" err="1"/>
              <a:t>were</a:t>
            </a:r>
            <a:r>
              <a:rPr lang="fr-FR" dirty="0"/>
              <a:t> </a:t>
            </a:r>
            <a:r>
              <a:rPr lang="fr-FR" dirty="0" err="1"/>
              <a:t>filled</a:t>
            </a:r>
            <a:r>
              <a:rPr lang="fr-FR" dirty="0"/>
              <a:t> </a:t>
            </a:r>
            <a:r>
              <a:rPr lang="fr-FR" dirty="0" err="1"/>
              <a:t>with</a:t>
            </a:r>
            <a:r>
              <a:rPr lang="fr-FR" dirty="0"/>
              <a:t> </a:t>
            </a:r>
            <a:r>
              <a:rPr lang="fr-FR" dirty="0" err="1"/>
              <a:t>belts</a:t>
            </a:r>
            <a:r>
              <a:rPr lang="fr-FR" dirty="0"/>
              <a:t> to </a:t>
            </a:r>
            <a:r>
              <a:rPr lang="fr-FR" dirty="0" err="1"/>
              <a:t>transfer</a:t>
            </a:r>
            <a:r>
              <a:rPr lang="fr-FR" dirty="0"/>
              <a:t> « </a:t>
            </a:r>
            <a:r>
              <a:rPr lang="fr-FR" dirty="0" err="1"/>
              <a:t>energy</a:t>
            </a:r>
            <a:r>
              <a:rPr lang="fr-FR" dirty="0"/>
              <a:t> » (like </a:t>
            </a:r>
            <a:r>
              <a:rPr lang="fr-FR" dirty="0" err="1"/>
              <a:t>electricity</a:t>
            </a:r>
            <a:r>
              <a:rPr lang="fr-FR" dirty="0"/>
              <a:t> </a:t>
            </a:r>
            <a:r>
              <a:rPr lang="fr-FR" dirty="0" err="1"/>
              <a:t>nowadays</a:t>
            </a:r>
            <a:r>
              <a:rPr lang="fr-FR" dirty="0"/>
              <a:t>… and network)</a:t>
            </a:r>
          </a:p>
          <a:p>
            <a:pPr marL="0" lvl="0" indent="0" algn="l" rtl="0">
              <a:spcBef>
                <a:spcPts val="0"/>
              </a:spcBef>
              <a:spcAft>
                <a:spcPts val="0"/>
              </a:spcAft>
              <a:buNone/>
            </a:pPr>
            <a:r>
              <a:rPr lang="fr-FR" dirty="0" err="1"/>
              <a:t>However</a:t>
            </a:r>
            <a:r>
              <a:rPr lang="fr-FR" dirty="0"/>
              <a:t>, </a:t>
            </a:r>
            <a:r>
              <a:rPr lang="fr-FR" dirty="0" err="1"/>
              <a:t>loom</a:t>
            </a:r>
            <a:r>
              <a:rPr lang="fr-FR" dirty="0"/>
              <a:t> (métier à tisser) </a:t>
            </a:r>
            <a:r>
              <a:rPr lang="fr-FR" dirty="0" err="1"/>
              <a:t>were</a:t>
            </a:r>
            <a:r>
              <a:rPr lang="fr-FR" dirty="0"/>
              <a:t> </a:t>
            </a:r>
            <a:r>
              <a:rPr lang="fr-FR" dirty="0" err="1"/>
              <a:t>already</a:t>
            </a:r>
            <a:r>
              <a:rPr lang="fr-FR" dirty="0"/>
              <a:t> possible to code </a:t>
            </a:r>
            <a:r>
              <a:rPr lang="fr-FR" dirty="0" err="1"/>
              <a:t>with</a:t>
            </a:r>
            <a:r>
              <a:rPr lang="fr-FR" dirty="0"/>
              <a:t> a punch </a:t>
            </a:r>
            <a:r>
              <a:rPr lang="fr-FR" dirty="0" err="1"/>
              <a:t>card</a:t>
            </a:r>
            <a:r>
              <a:rPr lang="fr-FR" dirty="0"/>
              <a:t> (carte perforée)</a:t>
            </a:r>
          </a:p>
          <a:p>
            <a:pPr marL="0" lvl="0" indent="0" algn="l" rtl="0">
              <a:spcBef>
                <a:spcPts val="0"/>
              </a:spcBef>
              <a:spcAft>
                <a:spcPts val="0"/>
              </a:spcAft>
              <a:buNone/>
            </a:pPr>
            <a:r>
              <a:rPr lang="fr-FR" dirty="0"/>
              <a:t>Usages: Production, management, …</a:t>
            </a:r>
          </a:p>
          <a:p>
            <a:pPr marL="0" lvl="0" indent="0" algn="l" rtl="0">
              <a:spcBef>
                <a:spcPts val="0"/>
              </a:spcBef>
              <a:spcAft>
                <a:spcPts val="0"/>
              </a:spcAft>
              <a:buNone/>
            </a:pPr>
            <a:r>
              <a:rPr lang="fr-FR" dirty="0"/>
              <a:t>Business </a:t>
            </a:r>
            <a:r>
              <a:rPr lang="fr-FR" dirty="0" err="1"/>
              <a:t>Problems</a:t>
            </a:r>
            <a:r>
              <a:rPr lang="fr-FR" dirty="0"/>
              <a:t>: </a:t>
            </a:r>
            <a:r>
              <a:rPr lang="fr-FR" dirty="0" err="1"/>
              <a:t>verify</a:t>
            </a:r>
            <a:r>
              <a:rPr lang="fr-FR" dirty="0"/>
              <a:t> </a:t>
            </a:r>
            <a:r>
              <a:rPr lang="fr-FR" dirty="0" err="1"/>
              <a:t>calculus</a:t>
            </a:r>
            <a:r>
              <a:rPr lang="fr-FR" dirty="0"/>
              <a:t>, speed of production/</a:t>
            </a:r>
            <a:r>
              <a:rPr lang="fr-FR" dirty="0" err="1"/>
              <a:t>calculus</a:t>
            </a:r>
            <a:r>
              <a:rPr lang="fr-FR" dirty="0"/>
              <a:t>, </a:t>
            </a:r>
            <a:r>
              <a:rPr lang="fr-FR" dirty="0" err="1"/>
              <a:t>increase</a:t>
            </a:r>
            <a:r>
              <a:rPr lang="fr-FR" dirty="0"/>
              <a:t> </a:t>
            </a:r>
            <a:r>
              <a:rPr lang="fr-FR" dirty="0" err="1"/>
              <a:t>quantity</a:t>
            </a:r>
            <a:r>
              <a:rPr lang="fr-FR" dirty="0"/>
              <a:t>/speed of production, speed of communication, …</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e18410a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e18410a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err="1"/>
              <a:t>Left</a:t>
            </a:r>
            <a:r>
              <a:rPr lang="fr-FR" dirty="0"/>
              <a:t>: Z3 (</a:t>
            </a:r>
            <a:r>
              <a:rPr lang="fr-FR" dirty="0" err="1"/>
              <a:t>Zuse</a:t>
            </a:r>
            <a:r>
              <a:rPr lang="fr-FR" dirty="0"/>
              <a:t>)          Right: ENIAC	[« Relais électriques » &amp; « Mémoire à tore de ferrite »]</a:t>
            </a:r>
          </a:p>
          <a:p>
            <a:pPr marL="0" lvl="0" indent="0" algn="l" rtl="0">
              <a:spcBef>
                <a:spcPts val="0"/>
              </a:spcBef>
              <a:spcAft>
                <a:spcPts val="0"/>
              </a:spcAft>
              <a:buNone/>
            </a:pPr>
            <a:r>
              <a:rPr lang="fr-FR" dirty="0"/>
              <a:t>ENIAC: </a:t>
            </a:r>
            <a:r>
              <a:rPr lang="fr-FR" dirty="0" err="1"/>
              <a:t>Plugboards</a:t>
            </a:r>
            <a:r>
              <a:rPr lang="fr-FR" dirty="0"/>
              <a:t> </a:t>
            </a:r>
            <a:r>
              <a:rPr lang="fr-FR" dirty="0" err="1"/>
              <a:t>contain</a:t>
            </a:r>
            <a:r>
              <a:rPr lang="fr-FR" dirty="0"/>
              <a:t> one </a:t>
            </a:r>
            <a:r>
              <a:rPr lang="fr-FR" dirty="0" err="1"/>
              <a:t>function</a:t>
            </a:r>
            <a:r>
              <a:rPr lang="fr-FR" dirty="0"/>
              <a:t> (</a:t>
            </a:r>
            <a:r>
              <a:rPr lang="fr-FR" dirty="0" err="1"/>
              <a:t>add</a:t>
            </a:r>
            <a:r>
              <a:rPr lang="fr-FR" dirty="0"/>
              <a:t>, </a:t>
            </a:r>
            <a:r>
              <a:rPr lang="fr-FR" dirty="0" err="1"/>
              <a:t>substract</a:t>
            </a:r>
            <a:r>
              <a:rPr lang="fr-FR" dirty="0"/>
              <a:t>, …) and are </a:t>
            </a:r>
            <a:r>
              <a:rPr lang="fr-FR" dirty="0" err="1"/>
              <a:t>linked</a:t>
            </a:r>
            <a:r>
              <a:rPr lang="fr-FR" dirty="0"/>
              <a:t> </a:t>
            </a:r>
            <a:r>
              <a:rPr lang="fr-FR" dirty="0" err="1"/>
              <a:t>together</a:t>
            </a:r>
            <a:r>
              <a:rPr lang="fr-FR" dirty="0"/>
              <a:t>.</a:t>
            </a:r>
          </a:p>
          <a:p>
            <a:pPr marL="0" lvl="0" indent="0" algn="l" rtl="0">
              <a:spcBef>
                <a:spcPts val="0"/>
              </a:spcBef>
              <a:spcAft>
                <a:spcPts val="0"/>
              </a:spcAft>
              <a:buNone/>
            </a:pPr>
            <a:r>
              <a:rPr lang="fr-FR" dirty="0"/>
              <a:t>Usages: </a:t>
            </a:r>
            <a:r>
              <a:rPr lang="fr-FR" dirty="0" err="1"/>
              <a:t>Military</a:t>
            </a:r>
            <a:r>
              <a:rPr lang="fr-FR" dirty="0"/>
              <a:t> </a:t>
            </a:r>
            <a:r>
              <a:rPr lang="fr-FR" dirty="0" err="1"/>
              <a:t>calculus</a:t>
            </a:r>
            <a:r>
              <a:rPr lang="fr-FR" dirty="0"/>
              <a:t>, Scientific </a:t>
            </a:r>
            <a:r>
              <a:rPr lang="fr-FR" dirty="0" err="1"/>
              <a:t>calculus</a:t>
            </a:r>
            <a:r>
              <a:rPr lang="fr-FR" dirty="0"/>
              <a:t>, and a bit of management</a:t>
            </a:r>
          </a:p>
        </p:txBody>
      </p:sp>
    </p:spTree>
    <p:extLst>
      <p:ext uri="{BB962C8B-B14F-4D97-AF65-F5344CB8AC3E}">
        <p14:creationId xmlns:p14="http://schemas.microsoft.com/office/powerpoint/2010/main" val="4193560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extLst>
      <p:ext uri="{BB962C8B-B14F-4D97-AF65-F5344CB8AC3E}">
        <p14:creationId xmlns:p14="http://schemas.microsoft.com/office/powerpoint/2010/main" val="15731137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Each</a:t>
            </a:r>
            <a:r>
              <a:rPr lang="fr-FR" dirty="0"/>
              <a:t> </a:t>
            </a:r>
            <a:r>
              <a:rPr lang="fr-FR" dirty="0" err="1"/>
              <a:t>furniture</a:t>
            </a:r>
            <a:r>
              <a:rPr lang="fr-FR" dirty="0"/>
              <a:t> </a:t>
            </a:r>
            <a:r>
              <a:rPr lang="fr-FR" dirty="0" err="1"/>
              <a:t>does</a:t>
            </a:r>
            <a:r>
              <a:rPr lang="fr-FR" dirty="0"/>
              <a:t> a </a:t>
            </a:r>
            <a:r>
              <a:rPr lang="fr-FR" dirty="0" err="1"/>
              <a:t>complete</a:t>
            </a:r>
            <a:r>
              <a:rPr lang="fr-FR" dirty="0"/>
              <a:t> </a:t>
            </a:r>
            <a:r>
              <a:rPr lang="fr-FR" dirty="0" err="1"/>
              <a:t>processing</a:t>
            </a:r>
            <a:r>
              <a:rPr lang="fr-FR" dirty="0"/>
              <a:t>: process data (</a:t>
            </a:r>
            <a:r>
              <a:rPr lang="fr-FR" dirty="0" err="1"/>
              <a:t>add</a:t>
            </a:r>
            <a:r>
              <a:rPr lang="fr-FR" dirty="0"/>
              <a:t>, </a:t>
            </a:r>
            <a:r>
              <a:rPr lang="fr-FR" dirty="0" err="1"/>
              <a:t>sub</a:t>
            </a:r>
            <a:r>
              <a:rPr lang="fr-FR" dirty="0"/>
              <a:t>, </a:t>
            </a:r>
            <a:r>
              <a:rPr lang="fr-FR" dirty="0" err="1"/>
              <a:t>mul</a:t>
            </a:r>
            <a:r>
              <a:rPr lang="fr-FR" dirty="0"/>
              <a:t>, </a:t>
            </a:r>
            <a:r>
              <a:rPr lang="fr-FR" dirty="0" err="1"/>
              <a:t>loop</a:t>
            </a:r>
            <a:r>
              <a:rPr lang="fr-FR" dirty="0"/>
              <a:t>, …), </a:t>
            </a:r>
            <a:r>
              <a:rPr lang="fr-FR" dirty="0" err="1"/>
              <a:t>read</a:t>
            </a:r>
            <a:r>
              <a:rPr lang="fr-FR" dirty="0"/>
              <a:t> input, </a:t>
            </a:r>
            <a:r>
              <a:rPr lang="fr-FR" dirty="0" err="1"/>
              <a:t>print</a:t>
            </a:r>
            <a:r>
              <a:rPr lang="fr-FR" dirty="0"/>
              <a:t> output, </a:t>
            </a:r>
            <a:r>
              <a:rPr lang="fr-FR" dirty="0" err="1"/>
              <a:t>read</a:t>
            </a:r>
            <a:r>
              <a:rPr lang="fr-FR" dirty="0"/>
              <a:t>/</a:t>
            </a:r>
            <a:r>
              <a:rPr lang="fr-FR" dirty="0" err="1"/>
              <a:t>write</a:t>
            </a:r>
            <a:r>
              <a:rPr lang="fr-FR" dirty="0"/>
              <a:t> on </a:t>
            </a:r>
            <a:r>
              <a:rPr lang="fr-FR" dirty="0" err="1"/>
              <a:t>magnetic</a:t>
            </a:r>
            <a:r>
              <a:rPr lang="fr-FR" dirty="0"/>
              <a:t> tape.</a:t>
            </a:r>
          </a:p>
          <a:p>
            <a:pPr marL="0" lvl="0" indent="0" algn="l" rtl="0">
              <a:spcBef>
                <a:spcPts val="0"/>
              </a:spcBef>
              <a:spcAft>
                <a:spcPts val="0"/>
              </a:spcAft>
              <a:buNone/>
            </a:pPr>
            <a:r>
              <a:rPr lang="fr-FR" dirty="0"/>
              <a:t>Lot of </a:t>
            </a:r>
            <a:r>
              <a:rPr lang="fr-FR" dirty="0" err="1"/>
              <a:t>external</a:t>
            </a:r>
            <a:r>
              <a:rPr lang="fr-FR" dirty="0"/>
              <a:t> </a:t>
            </a:r>
            <a:r>
              <a:rPr lang="fr-FR" dirty="0" err="1"/>
              <a:t>furnitures</a:t>
            </a:r>
            <a:r>
              <a:rPr lang="fr-FR" dirty="0"/>
              <a:t> and </a:t>
            </a:r>
            <a:r>
              <a:rPr lang="fr-FR" dirty="0" err="1"/>
              <a:t>processing</a:t>
            </a:r>
            <a:r>
              <a:rPr lang="fr-FR" dirty="0"/>
              <a:t> (machine for </a:t>
            </a:r>
            <a:r>
              <a:rPr lang="fr-FR" dirty="0" err="1"/>
              <a:t>making</a:t>
            </a:r>
            <a:r>
              <a:rPr lang="fr-FR" dirty="0"/>
              <a:t> </a:t>
            </a:r>
            <a:r>
              <a:rPr lang="fr-FR" dirty="0" err="1"/>
              <a:t>holes</a:t>
            </a:r>
            <a:r>
              <a:rPr lang="fr-FR" dirty="0"/>
              <a:t> in punch </a:t>
            </a:r>
            <a:r>
              <a:rPr lang="fr-FR" dirty="0" err="1"/>
              <a:t>card</a:t>
            </a:r>
            <a:r>
              <a:rPr lang="fr-FR" dirty="0"/>
              <a:t>, </a:t>
            </a:r>
            <a:r>
              <a:rPr lang="fr-FR" dirty="0" err="1"/>
              <a:t>human</a:t>
            </a:r>
            <a:r>
              <a:rPr lang="fr-FR" dirty="0"/>
              <a:t> </a:t>
            </a:r>
            <a:r>
              <a:rPr lang="fr-FR" dirty="0" err="1"/>
              <a:t>doing</a:t>
            </a:r>
            <a:r>
              <a:rPr lang="fr-FR" dirty="0"/>
              <a:t> the </a:t>
            </a:r>
            <a:r>
              <a:rPr lang="fr-FR" dirty="0" err="1"/>
              <a:t>holes</a:t>
            </a:r>
            <a:r>
              <a:rPr lang="fr-FR" dirty="0"/>
              <a:t> </a:t>
            </a:r>
            <a:r>
              <a:rPr lang="fr-FR" dirty="0" err="1"/>
              <a:t>based</a:t>
            </a:r>
            <a:r>
              <a:rPr lang="fr-FR" dirty="0"/>
              <a:t> on a </a:t>
            </a:r>
            <a:r>
              <a:rPr lang="fr-FR" dirty="0" err="1"/>
              <a:t>writing</a:t>
            </a:r>
            <a:r>
              <a:rPr lang="fr-FR" dirty="0"/>
              <a:t> program, …).</a:t>
            </a:r>
            <a:endParaRPr dirty="0"/>
          </a:p>
        </p:txBody>
      </p:sp>
    </p:spTree>
    <p:extLst>
      <p:ext uri="{BB962C8B-B14F-4D97-AF65-F5344CB8AC3E}">
        <p14:creationId xmlns:p14="http://schemas.microsoft.com/office/powerpoint/2010/main" val="967207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Launcher/Script : JCL (Job Control </a:t>
            </a:r>
            <a:r>
              <a:rPr lang="fr-FR" dirty="0" err="1"/>
              <a:t>Language</a:t>
            </a:r>
            <a:r>
              <a:rPr lang="fr-FR" dirty="0"/>
              <a:t>)</a:t>
            </a:r>
          </a:p>
          <a:p>
            <a:pPr marL="0" lvl="0" indent="0" algn="l" rtl="0">
              <a:spcBef>
                <a:spcPts val="0"/>
              </a:spcBef>
              <a:spcAft>
                <a:spcPts val="0"/>
              </a:spcAft>
              <a:buNone/>
            </a:pPr>
            <a:r>
              <a:rPr lang="fr-FR" dirty="0"/>
              <a:t>Punch </a:t>
            </a:r>
            <a:r>
              <a:rPr lang="fr-FR" dirty="0" err="1"/>
              <a:t>card</a:t>
            </a:r>
            <a:r>
              <a:rPr lang="fr-FR" dirty="0"/>
              <a:t>: </a:t>
            </a:r>
            <a:r>
              <a:rPr lang="fr-FR" dirty="0" err="1"/>
              <a:t>you</a:t>
            </a:r>
            <a:r>
              <a:rPr lang="fr-FR" dirty="0"/>
              <a:t> can </a:t>
            </a:r>
            <a:r>
              <a:rPr lang="fr-FR" dirty="0" err="1"/>
              <a:t>touch</a:t>
            </a:r>
            <a:r>
              <a:rPr lang="fr-FR" dirty="0"/>
              <a:t> and </a:t>
            </a:r>
            <a:r>
              <a:rPr lang="fr-FR" dirty="0" err="1"/>
              <a:t>read</a:t>
            </a:r>
            <a:r>
              <a:rPr lang="fr-FR" dirty="0"/>
              <a:t> </a:t>
            </a:r>
            <a:r>
              <a:rPr lang="fr-FR" dirty="0" err="1"/>
              <a:t>your</a:t>
            </a:r>
            <a:r>
              <a:rPr lang="fr-FR" dirty="0"/>
              <a:t> data </a:t>
            </a:r>
            <a:r>
              <a:rPr lang="fr-FR" dirty="0" err="1"/>
              <a:t>directly</a:t>
            </a:r>
            <a:r>
              <a:rPr lang="fr-FR" dirty="0"/>
              <a:t>!</a:t>
            </a:r>
            <a:endParaRPr dirty="0"/>
          </a:p>
        </p:txBody>
      </p:sp>
    </p:spTree>
    <p:extLst>
      <p:ext uri="{BB962C8B-B14F-4D97-AF65-F5344CB8AC3E}">
        <p14:creationId xmlns:p14="http://schemas.microsoft.com/office/powerpoint/2010/main" val="39814036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41250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ge0833e9e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 name="Google Shape;39;ge0833e9e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18410ab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18410ab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Multiprogramming</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Beginning of the Unixes</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Timesharing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e18410abc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e18410abc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Multiprogramming</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Beginning of the Unixes</a:t>
            </a:r>
            <a:endParaRPr sz="2400">
              <a:solidFill>
                <a:schemeClr val="dk1"/>
              </a:solidFill>
              <a:latin typeface="Droid Sans"/>
              <a:ea typeface="Droid Sans"/>
              <a:cs typeface="Droid Sans"/>
              <a:sym typeface="Droid Sans"/>
            </a:endParaRPr>
          </a:p>
          <a:p>
            <a:pPr marL="457200" lvl="0" indent="-381000" algn="l" rtl="0">
              <a:spcBef>
                <a:spcPts val="0"/>
              </a:spcBef>
              <a:spcAft>
                <a:spcPts val="0"/>
              </a:spcAft>
              <a:buClr>
                <a:schemeClr val="dk1"/>
              </a:buClr>
              <a:buSzPts val="2400"/>
              <a:buFont typeface="Droid Sans"/>
              <a:buChar char="●"/>
            </a:pPr>
            <a:r>
              <a:rPr lang="en" sz="2400">
                <a:solidFill>
                  <a:schemeClr val="dk1"/>
                </a:solidFill>
                <a:latin typeface="Droid Sans"/>
                <a:ea typeface="Droid Sans"/>
                <a:cs typeface="Droid Sans"/>
                <a:sym typeface="Droid Sans"/>
              </a:rPr>
              <a:t>Timesharing</a:t>
            </a:r>
            <a:endParaRPr/>
          </a:p>
        </p:txBody>
      </p:sp>
    </p:spTree>
    <p:extLst>
      <p:ext uri="{BB962C8B-B14F-4D97-AF65-F5344CB8AC3E}">
        <p14:creationId xmlns:p14="http://schemas.microsoft.com/office/powerpoint/2010/main" val="36439180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e18410abc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e18410abc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r>
              <a:rPr lang="fr-FR" dirty="0"/>
              <a:t>« mini », </a:t>
            </a:r>
            <a:r>
              <a:rPr lang="fr-FR" dirty="0" err="1"/>
              <a:t>because</a:t>
            </a:r>
            <a:r>
              <a:rPr lang="fr-FR" dirty="0"/>
              <a:t> </a:t>
            </a:r>
            <a:r>
              <a:rPr lang="fr-FR" dirty="0" err="1"/>
              <a:t>they</a:t>
            </a:r>
            <a:r>
              <a:rPr lang="fr-FR" dirty="0"/>
              <a:t> are </a:t>
            </a:r>
            <a:r>
              <a:rPr lang="fr-FR" dirty="0" err="1"/>
              <a:t>smaller</a:t>
            </a:r>
            <a:r>
              <a:rPr lang="fr-FR" dirty="0"/>
              <a:t> </a:t>
            </a:r>
            <a:r>
              <a:rPr lang="fr-FR" dirty="0" err="1"/>
              <a:t>than</a:t>
            </a:r>
            <a:r>
              <a:rPr lang="fr-FR" dirty="0"/>
              <a:t> a « mainframe »</a:t>
            </a:r>
          </a:p>
          <a:p>
            <a:pPr marL="139700" indent="0">
              <a:buNone/>
            </a:pPr>
            <a:r>
              <a:rPr lang="fr-FR" dirty="0"/>
              <a:t>« server », </a:t>
            </a:r>
            <a:r>
              <a:rPr lang="fr-FR" dirty="0" err="1"/>
              <a:t>because</a:t>
            </a:r>
            <a:r>
              <a:rPr lang="fr-FR" dirty="0"/>
              <a:t> a terminal/client (</a:t>
            </a:r>
            <a:r>
              <a:rPr lang="fr-FR" dirty="0" err="1"/>
              <a:t>that</a:t>
            </a:r>
            <a:r>
              <a:rPr lang="fr-FR" dirty="0"/>
              <a:t> </a:t>
            </a:r>
            <a:r>
              <a:rPr lang="fr-FR" dirty="0" err="1"/>
              <a:t>is</a:t>
            </a:r>
            <a:r>
              <a:rPr lang="fr-FR" dirty="0"/>
              <a:t> </a:t>
            </a:r>
            <a:r>
              <a:rPr lang="fr-FR" dirty="0" err="1"/>
              <a:t>dumb</a:t>
            </a:r>
            <a:r>
              <a:rPr lang="fr-FR" dirty="0"/>
              <a:t>/have </a:t>
            </a:r>
            <a:r>
              <a:rPr lang="fr-FR" dirty="0" err="1"/>
              <a:t>small</a:t>
            </a:r>
            <a:r>
              <a:rPr lang="fr-FR" dirty="0"/>
              <a:t> CPU and few memory) </a:t>
            </a:r>
            <a:r>
              <a:rPr lang="fr-FR" dirty="0" err="1"/>
              <a:t>makes</a:t>
            </a:r>
            <a:r>
              <a:rPr lang="fr-FR" dirty="0"/>
              <a:t> </a:t>
            </a:r>
            <a:r>
              <a:rPr lang="fr-FR" dirty="0" err="1"/>
              <a:t>queries</a:t>
            </a:r>
            <a:r>
              <a:rPr lang="fr-FR" dirty="0"/>
              <a:t> to a server (</a:t>
            </a:r>
            <a:r>
              <a:rPr lang="fr-FR" dirty="0" err="1"/>
              <a:t>which</a:t>
            </a:r>
            <a:r>
              <a:rPr lang="fr-FR" dirty="0"/>
              <a:t> has </a:t>
            </a:r>
            <a:r>
              <a:rPr lang="fr-FR" dirty="0" err="1"/>
              <a:t>bigger</a:t>
            </a:r>
            <a:r>
              <a:rPr lang="fr-FR" dirty="0"/>
              <a:t> CPU and more memory)</a:t>
            </a:r>
          </a:p>
        </p:txBody>
      </p:sp>
    </p:spTree>
    <p:extLst>
      <p:ext uri="{BB962C8B-B14F-4D97-AF65-F5344CB8AC3E}">
        <p14:creationId xmlns:p14="http://schemas.microsoft.com/office/powerpoint/2010/main" val="15886358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18410ab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18410ab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e18410abc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e18410abc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88376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Miniaturization</a:t>
            </a:r>
            <a:r>
              <a:rPr lang="fr-FR" dirty="0"/>
              <a:t>.</a:t>
            </a:r>
            <a:endParaRPr dirty="0"/>
          </a:p>
        </p:txBody>
      </p:sp>
    </p:spTree>
    <p:extLst>
      <p:ext uri="{BB962C8B-B14F-4D97-AF65-F5344CB8AC3E}">
        <p14:creationId xmlns:p14="http://schemas.microsoft.com/office/powerpoint/2010/main" val="15835187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c951357a9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c951357a9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c951357a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c951357a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c951357a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c951357a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Linux is everywhere, you can’t get away with it.</a:t>
            </a:r>
            <a:endParaRPr/>
          </a:p>
          <a:p>
            <a:pPr marL="0" lvl="0" indent="0" algn="l" rtl="0">
              <a:spcBef>
                <a:spcPts val="0"/>
              </a:spcBef>
              <a:spcAft>
                <a:spcPts val="0"/>
              </a:spcAft>
              <a:buNone/>
            </a:pPr>
            <a:endParaRPr/>
          </a:p>
          <a:p>
            <a:pPr marL="0" lvl="0" indent="0" algn="l" rtl="0">
              <a:spcBef>
                <a:spcPts val="0"/>
              </a:spcBef>
              <a:spcAft>
                <a:spcPts val="0"/>
              </a:spcAft>
              <a:buNone/>
            </a:pPr>
            <a:r>
              <a:rPr lang="en"/>
              <a:t>Reusing an operating system (like any software or part) is good for business :</a:t>
            </a:r>
            <a:endParaRPr/>
          </a:p>
          <a:p>
            <a:pPr marL="457200" lvl="0" indent="-317500" algn="l" rtl="0">
              <a:spcBef>
                <a:spcPts val="0"/>
              </a:spcBef>
              <a:spcAft>
                <a:spcPts val="0"/>
              </a:spcAft>
              <a:buSzPts val="1400"/>
              <a:buChar char="●"/>
            </a:pPr>
            <a:r>
              <a:rPr lang="en"/>
              <a:t>you just have to adapt it for your architecture</a:t>
            </a:r>
            <a:endParaRPr/>
          </a:p>
          <a:p>
            <a:pPr marL="457200" lvl="0" indent="-317500" algn="l" rtl="0">
              <a:spcBef>
                <a:spcPts val="0"/>
              </a:spcBef>
              <a:spcAft>
                <a:spcPts val="0"/>
              </a:spcAft>
              <a:buSzPts val="1400"/>
              <a:buChar char="●"/>
            </a:pPr>
            <a:r>
              <a:rPr lang="en"/>
              <a:t>simpler to find people qualifed to work on it</a:t>
            </a:r>
            <a:endParaRPr/>
          </a:p>
          <a:p>
            <a:pPr marL="457200" lvl="0" indent="-317500" algn="l" rtl="0">
              <a:spcBef>
                <a:spcPts val="0"/>
              </a:spcBef>
              <a:spcAft>
                <a:spcPts val="0"/>
              </a:spcAft>
              <a:buSzPts val="1400"/>
              <a:buChar char="●"/>
            </a:pPr>
            <a:r>
              <a:rPr lang="en"/>
              <a:t>less maintainance costs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c951357a9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c951357a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9b7c04e3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9b7c04e3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32055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c951357a9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c951357a9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1356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Usually</a:t>
            </a:r>
            <a:r>
              <a:rPr lang="fr-FR" dirty="0"/>
              <a:t> </a:t>
            </a:r>
            <a:r>
              <a:rPr lang="fr-FR" dirty="0" err="1"/>
              <a:t>is</a:t>
            </a:r>
            <a:r>
              <a:rPr lang="fr-FR" dirty="0"/>
              <a:t> a unit in a rack (the </a:t>
            </a:r>
            <a:r>
              <a:rPr lang="fr-FR" dirty="0" err="1"/>
              <a:t>famous</a:t>
            </a:r>
            <a:r>
              <a:rPr lang="fr-FR" dirty="0"/>
              <a:t> « U » : 1U, 2U, 4U, …), </a:t>
            </a:r>
            <a:r>
              <a:rPr lang="fr-FR" dirty="0" err="1"/>
              <a:t>might</a:t>
            </a:r>
            <a:r>
              <a:rPr lang="fr-FR" dirty="0"/>
              <a:t> </a:t>
            </a:r>
            <a:r>
              <a:rPr lang="fr-FR" dirty="0" err="1"/>
              <a:t>be</a:t>
            </a:r>
            <a:r>
              <a:rPr lang="fr-FR" dirty="0"/>
              <a:t> a full rack, or in a </a:t>
            </a:r>
            <a:r>
              <a:rPr lang="fr-FR" dirty="0" err="1"/>
              <a:t>workstation</a:t>
            </a:r>
            <a:r>
              <a:rPr lang="fr-FR" dirty="0"/>
              <a:t> format</a:t>
            </a:r>
          </a:p>
        </p:txBody>
      </p:sp>
    </p:spTree>
    <p:extLst>
      <p:ext uri="{BB962C8B-B14F-4D97-AF65-F5344CB8AC3E}">
        <p14:creationId xmlns:p14="http://schemas.microsoft.com/office/powerpoint/2010/main" val="3040714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951357a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951357a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46389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951357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951357a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t>One « computer » </a:t>
            </a:r>
            <a:r>
              <a:rPr lang="fr-FR" dirty="0" err="1"/>
              <a:t>is</a:t>
            </a:r>
            <a:r>
              <a:rPr lang="fr-FR" dirty="0"/>
              <a:t> </a:t>
            </a:r>
            <a:r>
              <a:rPr lang="fr-FR" dirty="0" err="1"/>
              <a:t>composed</a:t>
            </a:r>
            <a:r>
              <a:rPr lang="fr-FR" dirty="0"/>
              <a:t> of multiple </a:t>
            </a:r>
            <a:r>
              <a:rPr lang="fr-FR" dirty="0" err="1"/>
              <a:t>huge</a:t>
            </a:r>
            <a:r>
              <a:rPr lang="fr-FR" dirty="0"/>
              <a:t> racks, </a:t>
            </a:r>
            <a:r>
              <a:rPr lang="fr-FR" dirty="0" err="1"/>
              <a:t>everything</a:t>
            </a:r>
            <a:r>
              <a:rPr lang="fr-FR" dirty="0"/>
              <a:t> </a:t>
            </a:r>
            <a:r>
              <a:rPr lang="fr-FR" dirty="0" err="1"/>
              <a:t>is</a:t>
            </a:r>
            <a:r>
              <a:rPr lang="fr-FR" dirty="0"/>
              <a:t> </a:t>
            </a:r>
            <a:r>
              <a:rPr lang="fr-FR" dirty="0" err="1"/>
              <a:t>interconnected</a:t>
            </a:r>
            <a:r>
              <a:rPr lang="fr-FR" dirty="0"/>
              <a:t> and as close as possible</a:t>
            </a:r>
          </a:p>
          <a:p>
            <a:pPr marL="0" lvl="0" indent="0" algn="l" rtl="0">
              <a:spcBef>
                <a:spcPts val="0"/>
              </a:spcBef>
              <a:spcAft>
                <a:spcPts val="0"/>
              </a:spcAft>
              <a:buNone/>
            </a:pPr>
            <a:r>
              <a:rPr lang="fr-FR" dirty="0"/>
              <a:t>=&gt; </a:t>
            </a:r>
            <a:r>
              <a:rPr lang="fr-FR" dirty="0" err="1"/>
              <a:t>Dedicated</a:t>
            </a:r>
            <a:r>
              <a:rPr lang="fr-FR" dirty="0"/>
              <a:t> to manage </a:t>
            </a:r>
            <a:r>
              <a:rPr lang="fr-FR" dirty="0" err="1"/>
              <a:t>numerous</a:t>
            </a:r>
            <a:r>
              <a:rPr lang="fr-FR" dirty="0"/>
              <a:t> I/O </a:t>
            </a:r>
            <a:r>
              <a:rPr lang="fr-FR" dirty="0" err="1"/>
              <a:t>simultaneously</a:t>
            </a:r>
            <a:endParaRPr dirty="0"/>
          </a:p>
        </p:txBody>
      </p:sp>
    </p:spTree>
    <p:extLst>
      <p:ext uri="{BB962C8B-B14F-4D97-AF65-F5344CB8AC3E}">
        <p14:creationId xmlns:p14="http://schemas.microsoft.com/office/powerpoint/2010/main" val="717557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c951357a9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c951357a9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59870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Here</a:t>
            </a:r>
            <a:r>
              <a:rPr lang="fr-FR" dirty="0"/>
              <a:t>, </a:t>
            </a:r>
            <a:r>
              <a:rPr lang="fr-FR" dirty="0" err="1"/>
              <a:t>we</a:t>
            </a:r>
            <a:r>
              <a:rPr lang="fr-FR" dirty="0"/>
              <a:t> can </a:t>
            </a:r>
            <a:r>
              <a:rPr lang="fr-FR" dirty="0" err="1"/>
              <a:t>see</a:t>
            </a:r>
            <a:r>
              <a:rPr lang="fr-FR" dirty="0"/>
              <a:t> all the racks full of servers (</a:t>
            </a:r>
            <a:r>
              <a:rPr lang="fr-FR" dirty="0" err="1"/>
              <a:t>probably</a:t>
            </a:r>
            <a:r>
              <a:rPr lang="fr-FR" dirty="0"/>
              <a:t> 2U) </a:t>
            </a:r>
            <a:r>
              <a:rPr lang="fr-FR" dirty="0" err="1"/>
              <a:t>linked</a:t>
            </a:r>
            <a:r>
              <a:rPr lang="fr-FR" dirty="0"/>
              <a:t> </a:t>
            </a:r>
            <a:r>
              <a:rPr lang="fr-FR" dirty="0" err="1"/>
              <a:t>together</a:t>
            </a:r>
            <a:endParaRPr lang="fr-FR" dirty="0"/>
          </a:p>
        </p:txBody>
      </p:sp>
    </p:spTree>
    <p:extLst>
      <p:ext uri="{BB962C8B-B14F-4D97-AF65-F5344CB8AC3E}">
        <p14:creationId xmlns:p14="http://schemas.microsoft.com/office/powerpoint/2010/main" val="5762543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err="1"/>
              <a:t>Supercomputers</a:t>
            </a:r>
            <a:r>
              <a:rPr lang="fr-FR" dirty="0"/>
              <a:t> = « super calculateurs » or « super ordinateurs »</a:t>
            </a:r>
          </a:p>
          <a:p>
            <a:pPr marL="139700" indent="0">
              <a:buNone/>
            </a:pPr>
            <a:r>
              <a:rPr lang="fr-FR" dirty="0"/>
              <a:t>HPC = High Performance </a:t>
            </a:r>
            <a:r>
              <a:rPr lang="fr-FR" dirty="0" err="1"/>
              <a:t>Computing</a:t>
            </a:r>
            <a:endParaRPr lang="fr-FR" dirty="0"/>
          </a:p>
          <a:p>
            <a:pPr marL="139700" indent="0">
              <a:buNone/>
            </a:pPr>
            <a:r>
              <a:rPr lang="fr-FR" dirty="0"/>
              <a:t>Usage: « science »… and </a:t>
            </a:r>
            <a:r>
              <a:rPr lang="fr-FR" dirty="0" err="1"/>
              <a:t>initially</a:t>
            </a:r>
            <a:r>
              <a:rPr lang="fr-FR" dirty="0"/>
              <a:t> </a:t>
            </a:r>
            <a:r>
              <a:rPr lang="fr-FR" dirty="0" err="1"/>
              <a:t>nuclear</a:t>
            </a:r>
            <a:r>
              <a:rPr lang="fr-FR" dirty="0"/>
              <a:t> </a:t>
            </a:r>
            <a:r>
              <a:rPr lang="fr-FR" dirty="0" err="1"/>
              <a:t>weapons</a:t>
            </a:r>
            <a:r>
              <a:rPr lang="fr-FR" dirty="0"/>
              <a:t> simulations (</a:t>
            </a:r>
            <a:r>
              <a:rPr lang="fr-FR" dirty="0" err="1"/>
              <a:t>instead</a:t>
            </a:r>
            <a:r>
              <a:rPr lang="fr-FR" dirty="0"/>
              <a:t> of </a:t>
            </a:r>
            <a:r>
              <a:rPr lang="fr-FR" dirty="0" err="1"/>
              <a:t>doing</a:t>
            </a:r>
            <a:r>
              <a:rPr lang="fr-FR" dirty="0"/>
              <a:t> </a:t>
            </a:r>
            <a:r>
              <a:rPr lang="fr-FR" dirty="0" err="1"/>
              <a:t>it</a:t>
            </a:r>
            <a:r>
              <a:rPr lang="fr-FR" dirty="0"/>
              <a:t> in real life), but </a:t>
            </a:r>
            <a:r>
              <a:rPr lang="fr-FR" dirty="0" err="1"/>
              <a:t>also</a:t>
            </a:r>
            <a:r>
              <a:rPr lang="fr-FR" dirty="0"/>
              <a:t> </a:t>
            </a:r>
            <a:r>
              <a:rPr lang="fr-FR" dirty="0" err="1"/>
              <a:t>biology</a:t>
            </a:r>
            <a:r>
              <a:rPr lang="fr-FR" dirty="0"/>
              <a:t> (</a:t>
            </a:r>
            <a:r>
              <a:rPr lang="fr-FR" dirty="0" err="1"/>
              <a:t>folding</a:t>
            </a:r>
            <a:r>
              <a:rPr lang="fr-FR" dirty="0"/>
              <a:t> </a:t>
            </a:r>
            <a:r>
              <a:rPr lang="fr-FR" dirty="0" err="1"/>
              <a:t>proteins</a:t>
            </a:r>
            <a:r>
              <a:rPr lang="fr-FR" dirty="0"/>
              <a:t>, DNA, …)</a:t>
            </a:r>
          </a:p>
        </p:txBody>
      </p:sp>
    </p:spTree>
    <p:extLst>
      <p:ext uri="{BB962C8B-B14F-4D97-AF65-F5344CB8AC3E}">
        <p14:creationId xmlns:p14="http://schemas.microsoft.com/office/powerpoint/2010/main" val="1162919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fr-FR" dirty="0"/>
          </a:p>
        </p:txBody>
      </p:sp>
    </p:spTree>
    <p:extLst>
      <p:ext uri="{BB962C8B-B14F-4D97-AF65-F5344CB8AC3E}">
        <p14:creationId xmlns:p14="http://schemas.microsoft.com/office/powerpoint/2010/main" val="32153145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951357a9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951357a9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Assembly</a:t>
            </a:r>
            <a:r>
              <a:rPr lang="fr-FR" dirty="0"/>
              <a:t> </a:t>
            </a:r>
            <a:r>
              <a:rPr lang="fr-FR" dirty="0" err="1"/>
              <a:t>lines</a:t>
            </a:r>
            <a:r>
              <a:rPr lang="fr-FR" dirty="0"/>
              <a:t>/</a:t>
            </a:r>
            <a:r>
              <a:rPr lang="fr-FR" dirty="0" err="1"/>
              <a:t>Industrial</a:t>
            </a:r>
            <a:r>
              <a:rPr lang="fr-FR" dirty="0"/>
              <a:t> Automation, </a:t>
            </a:r>
            <a:r>
              <a:rPr lang="fr-FR" dirty="0" err="1"/>
              <a:t>Aicraft</a:t>
            </a:r>
            <a:r>
              <a:rPr lang="fr-FR" dirty="0"/>
              <a:t> </a:t>
            </a:r>
            <a:r>
              <a:rPr lang="fr-FR" dirty="0" err="1"/>
              <a:t>systems</a:t>
            </a:r>
            <a:r>
              <a:rPr lang="fr-FR" dirty="0"/>
              <a:t>/</a:t>
            </a:r>
            <a:r>
              <a:rPr lang="fr-FR" dirty="0" err="1"/>
              <a:t>Avionics</a:t>
            </a:r>
            <a:r>
              <a:rPr lang="fr-FR" dirty="0"/>
              <a:t>, Healthcare, … : </a:t>
            </a:r>
            <a:r>
              <a:rPr lang="fr-FR" dirty="0" err="1"/>
              <a:t>read</a:t>
            </a:r>
            <a:r>
              <a:rPr lang="fr-FR" dirty="0"/>
              <a:t> probes and </a:t>
            </a:r>
            <a:r>
              <a:rPr lang="fr-FR" dirty="0" err="1"/>
              <a:t>controls</a:t>
            </a:r>
            <a:r>
              <a:rPr lang="fr-FR" dirty="0"/>
              <a:t> valves, </a:t>
            </a:r>
            <a:r>
              <a:rPr lang="fr-FR" dirty="0" err="1"/>
              <a:t>motors</a:t>
            </a:r>
            <a:r>
              <a:rPr lang="fr-FR" dirty="0"/>
              <a:t>, servo </a:t>
            </a:r>
            <a:r>
              <a:rPr lang="fr-FR" dirty="0" err="1"/>
              <a:t>motors</a:t>
            </a:r>
            <a:r>
              <a:rPr lang="fr-FR" dirty="0"/>
              <a:t>, line speed, …</a:t>
            </a:r>
          </a:p>
        </p:txBody>
      </p:sp>
    </p:spTree>
    <p:extLst>
      <p:ext uri="{BB962C8B-B14F-4D97-AF65-F5344CB8AC3E}">
        <p14:creationId xmlns:p14="http://schemas.microsoft.com/office/powerpoint/2010/main" val="2354201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c951357a9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c951357a9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1623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endParaRPr lang="fr-FR" dirty="0"/>
          </a:p>
        </p:txBody>
      </p:sp>
    </p:spTree>
    <p:extLst>
      <p:ext uri="{BB962C8B-B14F-4D97-AF65-F5344CB8AC3E}">
        <p14:creationId xmlns:p14="http://schemas.microsoft.com/office/powerpoint/2010/main" val="2250665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19833f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e19833f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4035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endParaRPr lang="fr-FR" dirty="0"/>
          </a:p>
        </p:txBody>
      </p:sp>
    </p:spTree>
    <p:extLst>
      <p:ext uri="{BB962C8B-B14F-4D97-AF65-F5344CB8AC3E}">
        <p14:creationId xmlns:p14="http://schemas.microsoft.com/office/powerpoint/2010/main" val="1333197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18410a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18410a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e18410ab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e18410ab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82547eb3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82547eb3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761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82547eb3e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82547eb3e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30326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95135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95135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There is multiple kind of designs for kernels. At some point there was some kind of flame war going on about which way is better. Read the documents about it, it is quite interesting.</a:t>
            </a:r>
            <a:endParaRPr dirty="0"/>
          </a:p>
          <a:p>
            <a:pPr marL="0" lvl="0" indent="0" algn="l" rtl="0">
              <a:spcBef>
                <a:spcPts val="0"/>
              </a:spcBef>
              <a:spcAft>
                <a:spcPts val="0"/>
              </a:spcAft>
              <a:buNone/>
            </a:pPr>
            <a:r>
              <a:rPr lang="en" dirty="0"/>
              <a:t>linus vs tanenbaum</a:t>
            </a:r>
            <a:endParaRPr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951357a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951357a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33686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0833e9e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0833e9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37775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endParaRPr lang="fr-FR" dirty="0"/>
          </a:p>
        </p:txBody>
      </p:sp>
    </p:spTree>
    <p:extLst>
      <p:ext uri="{BB962C8B-B14F-4D97-AF65-F5344CB8AC3E}">
        <p14:creationId xmlns:p14="http://schemas.microsoft.com/office/powerpoint/2010/main" val="16500147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e18410a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e18410a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5424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42916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7570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69741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951357a9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c951357a9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055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FR" dirty="0"/>
              <a:t>On data bus: the CPU </a:t>
            </a:r>
            <a:r>
              <a:rPr lang="fr-FR" dirty="0" err="1"/>
              <a:t>puts</a:t>
            </a:r>
            <a:r>
              <a:rPr lang="fr-FR" dirty="0"/>
              <a:t> the data to </a:t>
            </a:r>
            <a:r>
              <a:rPr lang="fr-FR" dirty="0" err="1"/>
              <a:t>write</a:t>
            </a:r>
            <a:r>
              <a:rPr lang="fr-FR" dirty="0"/>
              <a:t> ‘J’ (in </a:t>
            </a:r>
            <a:r>
              <a:rPr lang="fr-FR" dirty="0" err="1"/>
              <a:t>binary</a:t>
            </a:r>
            <a:r>
              <a:rPr lang="fr-FR" dirty="0"/>
              <a:t>)</a:t>
            </a:r>
          </a:p>
          <a:p>
            <a:pPr marL="139700" indent="0">
              <a:buNone/>
            </a:pPr>
            <a:r>
              <a:rPr lang="fr-FR" dirty="0"/>
              <a:t>On </a:t>
            </a:r>
            <a:r>
              <a:rPr lang="fr-FR" dirty="0" err="1"/>
              <a:t>address</a:t>
            </a:r>
            <a:r>
              <a:rPr lang="fr-FR" dirty="0"/>
              <a:t> bus: the CPU </a:t>
            </a:r>
            <a:r>
              <a:rPr lang="fr-FR" dirty="0" err="1"/>
              <a:t>puts</a:t>
            </a:r>
            <a:r>
              <a:rPr lang="fr-FR" dirty="0"/>
              <a:t> the </a:t>
            </a:r>
            <a:r>
              <a:rPr lang="fr-FR" dirty="0" err="1"/>
              <a:t>address</a:t>
            </a:r>
            <a:r>
              <a:rPr lang="fr-FR" dirty="0"/>
              <a:t> </a:t>
            </a:r>
            <a:r>
              <a:rPr lang="fr-FR" dirty="0" err="1"/>
              <a:t>where</a:t>
            </a:r>
            <a:r>
              <a:rPr lang="fr-FR" dirty="0"/>
              <a:t> to </a:t>
            </a:r>
            <a:r>
              <a:rPr lang="fr-FR" dirty="0" err="1"/>
              <a:t>write</a:t>
            </a:r>
            <a:r>
              <a:rPr lang="fr-FR" dirty="0"/>
              <a:t> the data (64 in </a:t>
            </a:r>
            <a:r>
              <a:rPr lang="fr-FR" dirty="0" err="1"/>
              <a:t>binary</a:t>
            </a:r>
            <a:r>
              <a:rPr lang="fr-FR" dirty="0"/>
              <a:t>)</a:t>
            </a:r>
          </a:p>
          <a:p>
            <a:pPr marL="139700" indent="0">
              <a:buNone/>
            </a:pPr>
            <a:r>
              <a:rPr lang="fr-FR" dirty="0"/>
              <a:t>On the control bus:</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fr-FR" dirty="0"/>
              <a:t>- On the R/W pin: the CPU </a:t>
            </a:r>
            <a:r>
              <a:rPr lang="fr-FR" dirty="0" err="1"/>
              <a:t>puts</a:t>
            </a:r>
            <a:r>
              <a:rPr lang="fr-FR" dirty="0"/>
              <a:t> 0 to </a:t>
            </a:r>
            <a:r>
              <a:rPr lang="fr-FR" dirty="0" err="1"/>
              <a:t>say</a:t>
            </a:r>
            <a:r>
              <a:rPr lang="fr-FR" dirty="0"/>
              <a:t> </a:t>
            </a:r>
            <a:r>
              <a:rPr lang="fr-FR" dirty="0" err="1"/>
              <a:t>it</a:t>
            </a:r>
            <a:r>
              <a:rPr lang="fr-FR" dirty="0"/>
              <a:t> </a:t>
            </a:r>
            <a:r>
              <a:rPr lang="fr-FR" dirty="0" err="1"/>
              <a:t>will</a:t>
            </a:r>
            <a:r>
              <a:rPr lang="fr-FR" dirty="0"/>
              <a:t> </a:t>
            </a:r>
            <a:r>
              <a:rPr lang="fr-FR" dirty="0" err="1"/>
              <a:t>write</a:t>
            </a:r>
            <a:r>
              <a:rPr lang="fr-FR" dirty="0"/>
              <a:t> </a:t>
            </a:r>
            <a:r>
              <a:rPr lang="fr-FR" dirty="0" err="1"/>
              <a:t>into</a:t>
            </a:r>
            <a:r>
              <a:rPr lang="fr-FR" dirty="0"/>
              <a:t> the memory chips</a:t>
            </a:r>
          </a:p>
          <a:p>
            <a:pPr marL="139700" indent="0">
              <a:buNone/>
            </a:pPr>
            <a:r>
              <a:rPr lang="fr-FR" dirty="0"/>
              <a:t>- </a:t>
            </a:r>
            <a:r>
              <a:rPr lang="fr-FR" dirty="0" err="1"/>
              <a:t>Other</a:t>
            </a:r>
            <a:r>
              <a:rPr lang="fr-FR" dirty="0"/>
              <a:t> pins are </a:t>
            </a:r>
            <a:r>
              <a:rPr lang="fr-FR" dirty="0" err="1"/>
              <a:t>used</a:t>
            </a:r>
            <a:r>
              <a:rPr lang="fr-FR" dirty="0"/>
              <a:t> to </a:t>
            </a:r>
            <a:r>
              <a:rPr lang="fr-FR" dirty="0" err="1"/>
              <a:t>synchronize</a:t>
            </a:r>
            <a:r>
              <a:rPr lang="fr-FR" dirty="0"/>
              <a:t> and </a:t>
            </a:r>
            <a:r>
              <a:rPr lang="fr-FR" dirty="0" err="1"/>
              <a:t>say</a:t>
            </a:r>
            <a:r>
              <a:rPr lang="fr-FR" dirty="0"/>
              <a:t> </a:t>
            </a:r>
            <a:r>
              <a:rPr lang="fr-FR" dirty="0" err="1"/>
              <a:t>when</a:t>
            </a:r>
            <a:r>
              <a:rPr lang="fr-FR" dirty="0"/>
              <a:t> the data </a:t>
            </a:r>
            <a:r>
              <a:rPr lang="fr-FR" dirty="0" err="1"/>
              <a:t>is</a:t>
            </a:r>
            <a:r>
              <a:rPr lang="fr-FR" dirty="0"/>
              <a:t> </a:t>
            </a:r>
            <a:r>
              <a:rPr lang="fr-FR" dirty="0" err="1"/>
              <a:t>ready</a:t>
            </a:r>
            <a:r>
              <a:rPr lang="fr-FR" dirty="0"/>
              <a:t>  =&gt;  </a:t>
            </a:r>
            <a:r>
              <a:rPr lang="fr-FR" dirty="0" err="1"/>
              <a:t>absolutely</a:t>
            </a:r>
            <a:r>
              <a:rPr lang="fr-FR" dirty="0"/>
              <a:t> not important in </a:t>
            </a:r>
            <a:r>
              <a:rPr lang="fr-FR" dirty="0" err="1"/>
              <a:t>this</a:t>
            </a:r>
            <a:r>
              <a:rPr lang="fr-FR" dirty="0"/>
              <a:t> </a:t>
            </a:r>
            <a:r>
              <a:rPr lang="fr-FR" dirty="0" err="1"/>
              <a:t>introductory</a:t>
            </a:r>
            <a:r>
              <a:rPr lang="fr-FR" dirty="0"/>
              <a:t> course</a:t>
            </a:r>
          </a:p>
        </p:txBody>
      </p:sp>
    </p:spTree>
    <p:extLst>
      <p:ext uri="{BB962C8B-B14F-4D97-AF65-F5344CB8AC3E}">
        <p14:creationId xmlns:p14="http://schemas.microsoft.com/office/powerpoint/2010/main" val="2887681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e0833e9e5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e0833e9e5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c951357a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c951357a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0833e9e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0833e9e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lstStyle>
            <a:lvl1pPr lvl="0" algn="ctr">
              <a:spcBef>
                <a:spcPts val="0"/>
              </a:spcBef>
              <a:spcAft>
                <a:spcPts val="0"/>
              </a:spcAft>
              <a:buClr>
                <a:schemeClr val="dk2"/>
              </a:buClr>
              <a:buSzPts val="2400"/>
              <a:buNone/>
              <a:defRPr>
                <a:solidFill>
                  <a:schemeClr val="dk2"/>
                </a:solidFill>
              </a:defRPr>
            </a:lvl1pPr>
            <a:lvl2pPr lvl="1" algn="ctr">
              <a:spcBef>
                <a:spcPts val="0"/>
              </a:spcBef>
              <a:spcAft>
                <a:spcPts val="0"/>
              </a:spcAft>
              <a:buClr>
                <a:schemeClr val="dk2"/>
              </a:buClr>
              <a:buSzPts val="3000"/>
              <a:buNone/>
              <a:defRPr sz="3000">
                <a:solidFill>
                  <a:schemeClr val="dk2"/>
                </a:solidFill>
              </a:defRPr>
            </a:lvl2pPr>
            <a:lvl3pPr lvl="2" algn="ctr">
              <a:spcBef>
                <a:spcPts val="0"/>
              </a:spcBef>
              <a:spcAft>
                <a:spcPts val="0"/>
              </a:spcAft>
              <a:buClr>
                <a:schemeClr val="dk2"/>
              </a:buClr>
              <a:buSzPts val="3000"/>
              <a:buNone/>
              <a:defRPr sz="3000">
                <a:solidFill>
                  <a:schemeClr val="dk2"/>
                </a:solidFill>
              </a:defRPr>
            </a:lvl3pPr>
            <a:lvl4pPr lvl="3" algn="ctr">
              <a:spcBef>
                <a:spcPts val="0"/>
              </a:spcBef>
              <a:spcAft>
                <a:spcPts val="0"/>
              </a:spcAft>
              <a:buClr>
                <a:schemeClr val="dk2"/>
              </a:buClr>
              <a:buSzPts val="3000"/>
              <a:buNone/>
              <a:defRPr sz="3000">
                <a:solidFill>
                  <a:schemeClr val="dk2"/>
                </a:solidFill>
              </a:defRPr>
            </a:lvl4pPr>
            <a:lvl5pPr lvl="4" algn="ctr">
              <a:spcBef>
                <a:spcPts val="0"/>
              </a:spcBef>
              <a:spcAft>
                <a:spcPts val="0"/>
              </a:spcAft>
              <a:buClr>
                <a:schemeClr val="dk2"/>
              </a:buClr>
              <a:buSzPts val="3000"/>
              <a:buNone/>
              <a:defRPr sz="3000">
                <a:solidFill>
                  <a:schemeClr val="dk2"/>
                </a:solidFill>
              </a:defRPr>
            </a:lvl5pPr>
            <a:lvl6pPr lvl="5" algn="ctr">
              <a:spcBef>
                <a:spcPts val="0"/>
              </a:spcBef>
              <a:spcAft>
                <a:spcPts val="0"/>
              </a:spcAft>
              <a:buClr>
                <a:schemeClr val="dk2"/>
              </a:buClr>
              <a:buSzPts val="3000"/>
              <a:buNone/>
              <a:defRPr sz="3000">
                <a:solidFill>
                  <a:schemeClr val="dk2"/>
                </a:solidFill>
              </a:defRPr>
            </a:lvl6pPr>
            <a:lvl7pPr lvl="6" algn="ctr">
              <a:spcBef>
                <a:spcPts val="0"/>
              </a:spcBef>
              <a:spcAft>
                <a:spcPts val="0"/>
              </a:spcAft>
              <a:buClr>
                <a:schemeClr val="dk2"/>
              </a:buClr>
              <a:buSzPts val="3000"/>
              <a:buNone/>
              <a:defRPr sz="3000">
                <a:solidFill>
                  <a:schemeClr val="dk2"/>
                </a:solidFill>
              </a:defRPr>
            </a:lvl7pPr>
            <a:lvl8pPr lvl="7" algn="ctr">
              <a:spcBef>
                <a:spcPts val="0"/>
              </a:spcBef>
              <a:spcAft>
                <a:spcPts val="0"/>
              </a:spcAft>
              <a:buClr>
                <a:schemeClr val="dk2"/>
              </a:buClr>
              <a:buSzPts val="3000"/>
              <a:buNone/>
              <a:defRPr sz="3000">
                <a:solidFill>
                  <a:schemeClr val="dk2"/>
                </a:solidFill>
              </a:defRPr>
            </a:lvl8pPr>
            <a:lvl9pPr lvl="8" algn="ctr">
              <a:spcBef>
                <a:spcPts val="0"/>
              </a:spcBef>
              <a:spcAft>
                <a:spcPts val="0"/>
              </a:spcAft>
              <a:buClr>
                <a:schemeClr val="dk2"/>
              </a:buClr>
              <a:buSzPts val="3000"/>
              <a:buNone/>
              <a:defRPr sz="3000">
                <a:solidFill>
                  <a:schemeClr val="dk2"/>
                </a:solidFill>
              </a:defRPr>
            </a:lvl9pPr>
          </a:lstStyle>
          <a:p>
            <a:endParaRPr/>
          </a:p>
        </p:txBody>
      </p:sp>
      <p:sp>
        <p:nvSpPr>
          <p:cNvPr id="12" name="Google Shape;12;p2"/>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3" name="Google Shape;13;p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6" name="Google Shape;16;p3"/>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7" name="Google Shape;17;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457200" y="839750"/>
            <a:ext cx="3994500" cy="4086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body" idx="2"/>
          </p:nvPr>
        </p:nvSpPr>
        <p:spPr>
          <a:xfrm>
            <a:off x="4692274" y="839750"/>
            <a:ext cx="3994500" cy="4086000"/>
          </a:xfrm>
          <a:prstGeom prst="rect">
            <a:avLst/>
          </a:prstGeom>
        </p:spPr>
        <p:txBody>
          <a:bodyPr spcFirstLastPara="1" wrap="square" lIns="91425" tIns="91425" rIns="91425" bIns="91425" anchor="t" anchorCtr="0"/>
          <a:lstStyle>
            <a:lvl1pPr marL="457200" lvl="0" indent="-381000">
              <a:spcBef>
                <a:spcPts val="600"/>
              </a:spcBef>
              <a:spcAft>
                <a:spcPts val="0"/>
              </a:spcAft>
              <a:buSzPts val="2400"/>
              <a:buChar char="●"/>
              <a:defRPr/>
            </a:lvl1pPr>
            <a:lvl2pPr marL="914400" lvl="1" indent="-342900">
              <a:spcBef>
                <a:spcPts val="0"/>
              </a:spcBef>
              <a:spcAft>
                <a:spcPts val="0"/>
              </a:spcAft>
              <a:buSzPts val="18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
        <p:cNvGrpSpPr/>
        <p:nvPr/>
      </p:nvGrpSpPr>
      <p:grpSpPr>
        <a:xfrm>
          <a:off x="0" y="0"/>
          <a:ext cx="0" cy="0"/>
          <a:chOff x="0" y="0"/>
          <a:chExt cx="0" cy="0"/>
        </a:xfrm>
      </p:grpSpPr>
      <p:sp>
        <p:nvSpPr>
          <p:cNvPr id="27" name="Google Shape;27;p6"/>
          <p:cNvSpPr txBox="1">
            <a:spLocks noGrp="1"/>
          </p:cNvSpPr>
          <p:nvPr>
            <p:ph type="body" idx="1"/>
          </p:nvPr>
        </p:nvSpPr>
        <p:spPr>
          <a:xfrm>
            <a:off x="457200" y="4406309"/>
            <a:ext cx="8229600" cy="519600"/>
          </a:xfrm>
          <a:prstGeom prst="rect">
            <a:avLst/>
          </a:prstGeom>
        </p:spPr>
        <p:txBody>
          <a:bodyPr spcFirstLastPara="1" wrap="square" lIns="91425" tIns="91425" rIns="91425" bIns="91425" anchor="t" anchorCtr="0"/>
          <a:lstStyle>
            <a:lvl1pPr marL="457200" lvl="0" indent="-228600" algn="ctr">
              <a:spcBef>
                <a:spcPts val="0"/>
              </a:spcBef>
              <a:spcAft>
                <a:spcPts val="0"/>
              </a:spcAft>
              <a:buClr>
                <a:schemeClr val="dk1"/>
              </a:buClr>
              <a:buSzPts val="1800"/>
              <a:buNone/>
              <a:defRPr sz="1800">
                <a:solidFill>
                  <a:schemeClr val="dk1"/>
                </a:solidFill>
              </a:defRPr>
            </a:lvl1pPr>
          </a:lstStyle>
          <a:p>
            <a:endParaRPr/>
          </a:p>
        </p:txBody>
      </p:sp>
      <p:sp>
        <p:nvSpPr>
          <p:cNvPr id="28" name="Google Shape;28;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chemeClr val="dk1"/>
                </a:solidFill>
              </a:defRPr>
            </a:lvl1pPr>
            <a:lvl2pPr lvl="1">
              <a:buNone/>
              <a:defRPr>
                <a:solidFill>
                  <a:schemeClr val="dk1"/>
                </a:solidFill>
              </a:defRPr>
            </a:lvl2pPr>
            <a:lvl3pPr lvl="2">
              <a:buNone/>
              <a:defRPr>
                <a:solidFill>
                  <a:schemeClr val="dk1"/>
                </a:solidFill>
              </a:defRPr>
            </a:lvl3pPr>
            <a:lvl4pPr lvl="3">
              <a:buNone/>
              <a:defRPr>
                <a:solidFill>
                  <a:schemeClr val="dk1"/>
                </a:solidFill>
              </a:defRPr>
            </a:lvl4pPr>
            <a:lvl5pPr lvl="4">
              <a:buNone/>
              <a:defRPr>
                <a:solidFill>
                  <a:schemeClr val="dk1"/>
                </a:solidFill>
              </a:defRPr>
            </a:lvl5pPr>
            <a:lvl6pPr lvl="5">
              <a:buNone/>
              <a:defRPr>
                <a:solidFill>
                  <a:schemeClr val="dk1"/>
                </a:solidFill>
              </a:defRPr>
            </a:lvl6pPr>
            <a:lvl7pPr lvl="6">
              <a:buNone/>
              <a:defRPr>
                <a:solidFill>
                  <a:schemeClr val="dk1"/>
                </a:solidFill>
              </a:defRPr>
            </a:lvl7pPr>
            <a:lvl8pPr lvl="7">
              <a:buNone/>
              <a:defRPr>
                <a:solidFill>
                  <a:schemeClr val="dk1"/>
                </a:solidFill>
              </a:defRPr>
            </a:lvl8pPr>
            <a:lvl9pPr lvl="8">
              <a:buNone/>
              <a:defRPr>
                <a:solidFill>
                  <a:schemeClr val="dk1"/>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9"/>
        <p:cNvGrpSpPr/>
        <p:nvPr/>
      </p:nvGrpSpPr>
      <p:grpSpPr>
        <a:xfrm>
          <a:off x="0" y="0"/>
          <a:ext cx="0" cy="0"/>
          <a:chOff x="0" y="0"/>
          <a:chExt cx="0" cy="0"/>
        </a:xfrm>
      </p:grpSpPr>
      <p:sp>
        <p:nvSpPr>
          <p:cNvPr id="30" name="Google Shape;3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ight-gradient">
    <p:bg>
      <p:bgPr>
        <a:gradFill>
          <a:gsLst>
            <a:gs pos="0">
              <a:schemeClr val="lt1"/>
            </a:gs>
            <a:gs pos="30000">
              <a:schemeClr val="lt1"/>
            </a:gs>
            <a:gs pos="100000">
              <a:schemeClr val="lt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5"/>
            <a:ext cx="8229600" cy="5715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1pPr>
            <a:lvl2pPr lvl="1">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2pPr>
            <a:lvl3pPr lvl="2">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3pPr>
            <a:lvl4pPr lvl="3">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4pPr>
            <a:lvl5pPr lvl="4">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5pPr>
            <a:lvl6pPr lvl="5">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6pPr>
            <a:lvl7pPr lvl="6">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7pPr>
            <a:lvl8pPr lvl="7">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8pPr>
            <a:lvl9pPr lvl="8">
              <a:spcBef>
                <a:spcPts val="0"/>
              </a:spcBef>
              <a:spcAft>
                <a:spcPts val="0"/>
              </a:spcAft>
              <a:buClr>
                <a:schemeClr val="dk1"/>
              </a:buClr>
              <a:buSzPts val="3000"/>
              <a:buFont typeface="Droid Sans"/>
              <a:buNone/>
              <a:defRPr sz="3000" b="1">
                <a:solidFill>
                  <a:schemeClr val="dk1"/>
                </a:solidFill>
                <a:latin typeface="Droid Sans"/>
                <a:ea typeface="Droid Sans"/>
                <a:cs typeface="Droid Sans"/>
                <a:sym typeface="Droid Sans"/>
              </a:defRPr>
            </a:lvl9pPr>
          </a:lstStyle>
          <a:p>
            <a:endParaRPr/>
          </a:p>
        </p:txBody>
      </p:sp>
      <p:sp>
        <p:nvSpPr>
          <p:cNvPr id="7" name="Google Shape;7;p1"/>
          <p:cNvSpPr txBox="1">
            <a:spLocks noGrp="1"/>
          </p:cNvSpPr>
          <p:nvPr>
            <p:ph type="body" idx="1"/>
          </p:nvPr>
        </p:nvSpPr>
        <p:spPr>
          <a:xfrm>
            <a:off x="457200" y="889150"/>
            <a:ext cx="8229600" cy="4036800"/>
          </a:xfrm>
          <a:prstGeom prst="rect">
            <a:avLst/>
          </a:prstGeom>
          <a:noFill/>
          <a:ln>
            <a:noFill/>
          </a:ln>
        </p:spPr>
        <p:txBody>
          <a:bodyPr spcFirstLastPara="1" wrap="square" lIns="91425" tIns="91425" rIns="91425" bIns="91425" anchor="t" anchorCtr="0"/>
          <a:lstStyle>
            <a:lvl1pPr marL="457200" lvl="0" indent="-381000">
              <a:spcBef>
                <a:spcPts val="600"/>
              </a:spcBef>
              <a:spcAft>
                <a:spcPts val="0"/>
              </a:spcAft>
              <a:buSzPts val="2400"/>
              <a:buFont typeface="Droid Sans"/>
              <a:buChar char="●"/>
              <a:defRPr sz="2400">
                <a:latin typeface="Droid Sans"/>
                <a:ea typeface="Droid Sans"/>
                <a:cs typeface="Droid Sans"/>
                <a:sym typeface="Droid Sans"/>
              </a:defRPr>
            </a:lvl1pPr>
            <a:lvl2pPr marL="914400" lvl="1" indent="-342900">
              <a:spcBef>
                <a:spcPts val="0"/>
              </a:spcBef>
              <a:spcAft>
                <a:spcPts val="0"/>
              </a:spcAft>
              <a:buSzPts val="1800"/>
              <a:buFont typeface="Droid Sans"/>
              <a:buChar char="○"/>
              <a:defRPr sz="1800">
                <a:latin typeface="Droid Sans"/>
                <a:ea typeface="Droid Sans"/>
                <a:cs typeface="Droid Sans"/>
                <a:sym typeface="Droid Sans"/>
              </a:defRPr>
            </a:lvl2pPr>
            <a:lvl3pPr marL="1371600" lvl="2" indent="-317500">
              <a:spcBef>
                <a:spcPts val="0"/>
              </a:spcBef>
              <a:spcAft>
                <a:spcPts val="0"/>
              </a:spcAft>
              <a:buSzPts val="1400"/>
              <a:buFont typeface="Droid Sans"/>
              <a:buChar char="■"/>
              <a:defRPr>
                <a:latin typeface="Droid Sans"/>
                <a:ea typeface="Droid Sans"/>
                <a:cs typeface="Droid Sans"/>
                <a:sym typeface="Droid Sans"/>
              </a:defRPr>
            </a:lvl3pPr>
            <a:lvl4pPr marL="1828800" lvl="3" indent="-317500">
              <a:spcBef>
                <a:spcPts val="0"/>
              </a:spcBef>
              <a:spcAft>
                <a:spcPts val="0"/>
              </a:spcAft>
              <a:buSzPts val="1400"/>
              <a:buFont typeface="Droid Sans"/>
              <a:buChar char="●"/>
              <a:defRPr>
                <a:latin typeface="Droid Sans"/>
                <a:ea typeface="Droid Sans"/>
                <a:cs typeface="Droid Sans"/>
                <a:sym typeface="Droid Sans"/>
              </a:defRPr>
            </a:lvl4pPr>
            <a:lvl5pPr marL="2286000" lvl="4" indent="-317500">
              <a:spcBef>
                <a:spcPts val="0"/>
              </a:spcBef>
              <a:spcAft>
                <a:spcPts val="0"/>
              </a:spcAft>
              <a:buSzPts val="1400"/>
              <a:buFont typeface="Droid Sans"/>
              <a:buChar char="○"/>
              <a:defRPr>
                <a:latin typeface="Droid Sans"/>
                <a:ea typeface="Droid Sans"/>
                <a:cs typeface="Droid Sans"/>
                <a:sym typeface="Droid Sans"/>
              </a:defRPr>
            </a:lvl5pPr>
            <a:lvl6pPr marL="2743200" lvl="5" indent="-317500">
              <a:spcBef>
                <a:spcPts val="0"/>
              </a:spcBef>
              <a:spcAft>
                <a:spcPts val="0"/>
              </a:spcAft>
              <a:buSzPts val="1400"/>
              <a:buFont typeface="Droid Sans"/>
              <a:buChar char="■"/>
              <a:defRPr>
                <a:latin typeface="Droid Sans"/>
                <a:ea typeface="Droid Sans"/>
                <a:cs typeface="Droid Sans"/>
                <a:sym typeface="Droid Sans"/>
              </a:defRPr>
            </a:lvl6pPr>
            <a:lvl7pPr marL="3200400" lvl="6" indent="-317500">
              <a:spcBef>
                <a:spcPts val="0"/>
              </a:spcBef>
              <a:spcAft>
                <a:spcPts val="0"/>
              </a:spcAft>
              <a:buSzPts val="1400"/>
              <a:buFont typeface="Droid Sans"/>
              <a:buChar char="●"/>
              <a:defRPr>
                <a:latin typeface="Droid Sans"/>
                <a:ea typeface="Droid Sans"/>
                <a:cs typeface="Droid Sans"/>
                <a:sym typeface="Droid Sans"/>
              </a:defRPr>
            </a:lvl7pPr>
            <a:lvl8pPr marL="3657600" lvl="7" indent="-317500">
              <a:spcBef>
                <a:spcPts val="0"/>
              </a:spcBef>
              <a:spcAft>
                <a:spcPts val="0"/>
              </a:spcAft>
              <a:buSzPts val="1400"/>
              <a:buFont typeface="Droid Sans"/>
              <a:buChar char="○"/>
              <a:defRPr>
                <a:latin typeface="Droid Sans"/>
                <a:ea typeface="Droid Sans"/>
                <a:cs typeface="Droid Sans"/>
                <a:sym typeface="Droid Sans"/>
              </a:defRPr>
            </a:lvl8pPr>
            <a:lvl9pPr marL="4114800" lvl="8" indent="-317500">
              <a:spcBef>
                <a:spcPts val="0"/>
              </a:spcBef>
              <a:spcAft>
                <a:spcPts val="0"/>
              </a:spcAft>
              <a:buSzPts val="1400"/>
              <a:buFont typeface="Droid Sans"/>
              <a:buChar char="■"/>
              <a:defRPr>
                <a:latin typeface="Droid Sans"/>
                <a:ea typeface="Droid Sans"/>
                <a:cs typeface="Droid Sans"/>
                <a:sym typeface="Droid Sans"/>
              </a:defRPr>
            </a:lvl9pPr>
          </a:lstStyle>
          <a:p>
            <a:endParaRPr/>
          </a:p>
        </p:txBody>
      </p:sp>
      <p:sp>
        <p:nvSpPr>
          <p:cNvPr id="9" name="Google Shape;9;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a:latin typeface="Droid Sans"/>
                <a:ea typeface="Droid Sans"/>
                <a:cs typeface="Droid Sans"/>
                <a:sym typeface="Droid Sans"/>
              </a:defRPr>
            </a:lvl1pPr>
            <a:lvl2pPr lvl="1" algn="r">
              <a:buNone/>
              <a:defRPr sz="1300">
                <a:latin typeface="Droid Sans"/>
                <a:ea typeface="Droid Sans"/>
                <a:cs typeface="Droid Sans"/>
                <a:sym typeface="Droid Sans"/>
              </a:defRPr>
            </a:lvl2pPr>
            <a:lvl3pPr lvl="2" algn="r">
              <a:buNone/>
              <a:defRPr sz="1300">
                <a:latin typeface="Droid Sans"/>
                <a:ea typeface="Droid Sans"/>
                <a:cs typeface="Droid Sans"/>
                <a:sym typeface="Droid Sans"/>
              </a:defRPr>
            </a:lvl3pPr>
            <a:lvl4pPr lvl="3" algn="r">
              <a:buNone/>
              <a:defRPr sz="1300">
                <a:latin typeface="Droid Sans"/>
                <a:ea typeface="Droid Sans"/>
                <a:cs typeface="Droid Sans"/>
                <a:sym typeface="Droid Sans"/>
              </a:defRPr>
            </a:lvl4pPr>
            <a:lvl5pPr lvl="4" algn="r">
              <a:buNone/>
              <a:defRPr sz="1300">
                <a:latin typeface="Droid Sans"/>
                <a:ea typeface="Droid Sans"/>
                <a:cs typeface="Droid Sans"/>
                <a:sym typeface="Droid Sans"/>
              </a:defRPr>
            </a:lvl5pPr>
            <a:lvl6pPr lvl="5" algn="r">
              <a:buNone/>
              <a:defRPr sz="1300">
                <a:latin typeface="Droid Sans"/>
                <a:ea typeface="Droid Sans"/>
                <a:cs typeface="Droid Sans"/>
                <a:sym typeface="Droid Sans"/>
              </a:defRPr>
            </a:lvl6pPr>
            <a:lvl7pPr lvl="6" algn="r">
              <a:buNone/>
              <a:defRPr sz="1300">
                <a:latin typeface="Droid Sans"/>
                <a:ea typeface="Droid Sans"/>
                <a:cs typeface="Droid Sans"/>
                <a:sym typeface="Droid Sans"/>
              </a:defRPr>
            </a:lvl7pPr>
            <a:lvl8pPr lvl="7" algn="r">
              <a:buNone/>
              <a:defRPr sz="1300">
                <a:latin typeface="Droid Sans"/>
                <a:ea typeface="Droid Sans"/>
                <a:cs typeface="Droid Sans"/>
                <a:sym typeface="Droid Sans"/>
              </a:defRPr>
            </a:lvl8pPr>
            <a:lvl9pPr lvl="8" algn="r">
              <a:buNone/>
              <a:defRPr sz="1300">
                <a:latin typeface="Droid Sans"/>
                <a:ea typeface="Droid Sans"/>
                <a:cs typeface="Droid Sans"/>
                <a:sym typeface="Droid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ionel@lse.epita.f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0.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www.computerhistory.org/timeline/computer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3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3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g"/></Relationships>
</file>

<file path=ppt/slides/_rels/slide5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www.kernel.org/" TargetMode="Externa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
        <p:cNvGrpSpPr/>
        <p:nvPr/>
      </p:nvGrpSpPr>
      <p:grpSpPr>
        <a:xfrm>
          <a:off x="0" y="0"/>
          <a:ext cx="0" cy="0"/>
          <a:chOff x="0" y="0"/>
          <a:chExt cx="0" cy="0"/>
        </a:xfrm>
      </p:grpSpPr>
      <p:sp>
        <p:nvSpPr>
          <p:cNvPr id="35" name="Google Shape;35;p8"/>
          <p:cNvSpPr txBox="1">
            <a:spLocks noGrp="1"/>
          </p:cNvSpPr>
          <p:nvPr>
            <p:ph type="ctrTitle"/>
          </p:nvPr>
        </p:nvSpPr>
        <p:spPr>
          <a:xfrm>
            <a:off x="685800" y="1583342"/>
            <a:ext cx="77724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Operating Systems:</a:t>
            </a:r>
            <a:endParaRPr dirty="0"/>
          </a:p>
          <a:p>
            <a:pPr marL="0" lvl="0" indent="0" algn="ctr" rtl="0">
              <a:spcBef>
                <a:spcPts val="0"/>
              </a:spcBef>
              <a:spcAft>
                <a:spcPts val="0"/>
              </a:spcAft>
              <a:buNone/>
            </a:pPr>
            <a:r>
              <a:rPr lang="en" dirty="0"/>
              <a:t>Introduction</a:t>
            </a:r>
            <a:endParaRPr dirty="0"/>
          </a:p>
        </p:txBody>
      </p:sp>
      <p:sp>
        <p:nvSpPr>
          <p:cNvPr id="36" name="Google Shape;36;p8"/>
          <p:cNvSpPr txBox="1">
            <a:spLocks noGrp="1"/>
          </p:cNvSpPr>
          <p:nvPr>
            <p:ph type="subTitle" idx="1"/>
          </p:nvPr>
        </p:nvSpPr>
        <p:spPr>
          <a:xfrm>
            <a:off x="685800" y="2840053"/>
            <a:ext cx="77724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en" dirty="0"/>
              <a:t>Fabrice BOISSIER&lt;</a:t>
            </a:r>
            <a:r>
              <a:rPr lang="en" u="sng" dirty="0">
                <a:solidFill>
                  <a:schemeClr val="hlink"/>
                </a:solidFill>
                <a:hlinkClick r:id="rId3"/>
              </a:rPr>
              <a:t>fabrice.boissier@epita.fr</a:t>
            </a:r>
            <a:r>
              <a:rPr lang="en" dirty="0"/>
              <a:t>&gt;</a:t>
            </a:r>
            <a:endParaRPr dirty="0"/>
          </a:p>
        </p:txBody>
      </p:sp>
      <p:pic>
        <p:nvPicPr>
          <p:cNvPr id="4" name="Image 3">
            <a:extLst>
              <a:ext uri="{FF2B5EF4-FFF2-40B4-BE49-F238E27FC236}">
                <a16:creationId xmlns:a16="http://schemas.microsoft.com/office/drawing/2014/main" id="{EE2293DA-2727-4139-8679-3729FF469021}"/>
              </a:ext>
            </a:extLst>
          </p:cNvPr>
          <p:cNvPicPr>
            <a:picLocks noChangeAspect="1"/>
          </p:cNvPicPr>
          <p:nvPr/>
        </p:nvPicPr>
        <p:blipFill>
          <a:blip r:embed="rId4"/>
          <a:stretch>
            <a:fillRect/>
          </a:stretch>
        </p:blipFill>
        <p:spPr>
          <a:xfrm>
            <a:off x="685800" y="3946409"/>
            <a:ext cx="921544" cy="818756"/>
          </a:xfrm>
          <a:prstGeom prst="rect">
            <a:avLst/>
          </a:prstGeom>
        </p:spPr>
      </p:pic>
      <p:pic>
        <p:nvPicPr>
          <p:cNvPr id="5" name="Image 4">
            <a:extLst>
              <a:ext uri="{FF2B5EF4-FFF2-40B4-BE49-F238E27FC236}">
                <a16:creationId xmlns:a16="http://schemas.microsoft.com/office/drawing/2014/main" id="{DFF4D462-4B7D-4D05-86E3-352AF87D8782}"/>
              </a:ext>
            </a:extLst>
          </p:cNvPr>
          <p:cNvPicPr>
            <a:picLocks noChangeAspect="1"/>
          </p:cNvPicPr>
          <p:nvPr/>
        </p:nvPicPr>
        <p:blipFill>
          <a:blip r:embed="rId5"/>
          <a:stretch>
            <a:fillRect/>
          </a:stretch>
        </p:blipFill>
        <p:spPr>
          <a:xfrm>
            <a:off x="7180856" y="3946409"/>
            <a:ext cx="1277344" cy="813257"/>
          </a:xfrm>
          <a:prstGeom prst="rect">
            <a:avLst/>
          </a:prstGeom>
        </p:spPr>
      </p:pic>
      <p:sp>
        <p:nvSpPr>
          <p:cNvPr id="2" name="ZoneTexte 1">
            <a:extLst>
              <a:ext uri="{FF2B5EF4-FFF2-40B4-BE49-F238E27FC236}">
                <a16:creationId xmlns:a16="http://schemas.microsoft.com/office/drawing/2014/main" id="{5119C417-9318-411E-899B-8851812C81BD}"/>
              </a:ext>
            </a:extLst>
          </p:cNvPr>
          <p:cNvSpPr txBox="1"/>
          <p:nvPr/>
        </p:nvSpPr>
        <p:spPr>
          <a:xfrm>
            <a:off x="3663315" y="4353037"/>
            <a:ext cx="1817370" cy="307777"/>
          </a:xfrm>
          <a:prstGeom prst="rect">
            <a:avLst/>
          </a:prstGeom>
          <a:noFill/>
        </p:spPr>
        <p:txBody>
          <a:bodyPr wrap="square" rtlCol="0">
            <a:spAutoFit/>
          </a:bodyPr>
          <a:lstStyle/>
          <a:p>
            <a:pPr algn="ctr"/>
            <a:r>
              <a:rPr lang="fr-FR" dirty="0"/>
              <a:t>2021-01-14</a:t>
            </a:r>
          </a:p>
        </p:txBody>
      </p:sp>
      <p:sp>
        <p:nvSpPr>
          <p:cNvPr id="7" name="ZoneTexte 6">
            <a:extLst>
              <a:ext uri="{FF2B5EF4-FFF2-40B4-BE49-F238E27FC236}">
                <a16:creationId xmlns:a16="http://schemas.microsoft.com/office/drawing/2014/main" id="{90B71ECB-0830-46DE-8DE2-053E748489AF}"/>
              </a:ext>
            </a:extLst>
          </p:cNvPr>
          <p:cNvSpPr txBox="1"/>
          <p:nvPr/>
        </p:nvSpPr>
        <p:spPr>
          <a:xfrm>
            <a:off x="2526030" y="2840053"/>
            <a:ext cx="4091940" cy="338554"/>
          </a:xfrm>
          <a:prstGeom prst="rect">
            <a:avLst/>
          </a:prstGeom>
          <a:noFill/>
        </p:spPr>
        <p:txBody>
          <a:bodyPr wrap="square" rtlCol="0">
            <a:spAutoFit/>
          </a:bodyPr>
          <a:lstStyle/>
          <a:p>
            <a:pPr algn="ctr"/>
            <a:r>
              <a:rPr lang="fr-FR" sz="1600" i="1" dirty="0" err="1"/>
              <a:t>Bachelor’s</a:t>
            </a:r>
            <a:r>
              <a:rPr lang="fr-FR" sz="1600" i="1" dirty="0"/>
              <a:t> </a:t>
            </a:r>
            <a:r>
              <a:rPr lang="fr-FR" sz="1600" i="1" dirty="0" err="1"/>
              <a:t>Special</a:t>
            </a:r>
            <a:r>
              <a:rPr lang="fr-FR" sz="1600" i="1" dirty="0"/>
              <a:t> Edition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10</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12" name="Éclair 11">
            <a:extLst>
              <a:ext uri="{FF2B5EF4-FFF2-40B4-BE49-F238E27FC236}">
                <a16:creationId xmlns:a16="http://schemas.microsoft.com/office/drawing/2014/main" id="{FB86A1A4-4BB0-4B47-9386-2A8C2940FF29}"/>
              </a:ext>
            </a:extLst>
          </p:cNvPr>
          <p:cNvSpPr/>
          <p:nvPr/>
        </p:nvSpPr>
        <p:spPr>
          <a:xfrm rot="15300000">
            <a:off x="2578130" y="2931405"/>
            <a:ext cx="1081002" cy="88282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FE0A41E-D92F-405E-A6C4-7938DF27A51A}"/>
              </a:ext>
            </a:extLst>
          </p:cNvPr>
          <p:cNvSpPr txBox="1"/>
          <p:nvPr/>
        </p:nvSpPr>
        <p:spPr>
          <a:xfrm>
            <a:off x="2617922" y="3974289"/>
            <a:ext cx="683200" cy="461665"/>
          </a:xfrm>
          <a:prstGeom prst="rect">
            <a:avLst/>
          </a:prstGeom>
          <a:noFill/>
        </p:spPr>
        <p:txBody>
          <a:bodyPr wrap="none" rtlCol="0">
            <a:spAutoFit/>
          </a:bodyPr>
          <a:lstStyle>
            <a:defPPr marR="0" lvl="0" algn="l" rtl="0">
              <a:lnSpc>
                <a:spcPct val="100000"/>
              </a:lnSpc>
              <a:spcBef>
                <a:spcPts val="0"/>
              </a:spcBef>
              <a:spcAft>
                <a:spcPts val="0"/>
              </a:spcAft>
              <a:defRPr/>
            </a:defPPr>
            <a:lvl1pPr>
              <a:defRPr sz="2400">
                <a:solidFill>
                  <a:schemeClr val="dk1"/>
                </a:solidFill>
                <a:latin typeface="Droid Sans"/>
              </a:defRPr>
            </a:lvl1pPr>
          </a:lstStyle>
          <a:p>
            <a:r>
              <a:rPr lang="fr-FR" dirty="0"/>
              <a:t>IRQ</a:t>
            </a:r>
          </a:p>
        </p:txBody>
      </p:sp>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19" name="Double flèche horizontale 14">
            <a:extLst>
              <a:ext uri="{FF2B5EF4-FFF2-40B4-BE49-F238E27FC236}">
                <a16:creationId xmlns:a16="http://schemas.microsoft.com/office/drawing/2014/main" id="{9C5ED02D-ACE6-4A85-A7B1-81561F3F64B8}"/>
              </a:ext>
            </a:extLst>
          </p:cNvPr>
          <p:cNvSpPr/>
          <p:nvPr/>
        </p:nvSpPr>
        <p:spPr>
          <a:xfrm>
            <a:off x="1882675" y="2121898"/>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grpSp>
        <p:nvGrpSpPr>
          <p:cNvPr id="24" name="Groupe 23">
            <a:extLst>
              <a:ext uri="{FF2B5EF4-FFF2-40B4-BE49-F238E27FC236}">
                <a16:creationId xmlns:a16="http://schemas.microsoft.com/office/drawing/2014/main" id="{485B9F43-CA1A-42DC-A064-F7792686FABE}"/>
              </a:ext>
            </a:extLst>
          </p:cNvPr>
          <p:cNvGrpSpPr/>
          <p:nvPr/>
        </p:nvGrpSpPr>
        <p:grpSpPr>
          <a:xfrm>
            <a:off x="253936" y="1486889"/>
            <a:ext cx="1553945" cy="2013400"/>
            <a:chOff x="231190" y="1101762"/>
            <a:chExt cx="1553945" cy="2013400"/>
          </a:xfrm>
        </p:grpSpPr>
        <p:pic>
          <p:nvPicPr>
            <p:cNvPr id="23" name="Image 22">
              <a:extLst>
                <a:ext uri="{FF2B5EF4-FFF2-40B4-BE49-F238E27FC236}">
                  <a16:creationId xmlns:a16="http://schemas.microsoft.com/office/drawing/2014/main" id="{E3E22EA8-0207-4248-97CA-1C614C45FEA9}"/>
                </a:ext>
              </a:extLst>
            </p:cNvPr>
            <p:cNvPicPr>
              <a:picLocks noChangeAspect="1"/>
            </p:cNvPicPr>
            <p:nvPr/>
          </p:nvPicPr>
          <p:blipFill>
            <a:blip r:embed="rId4"/>
            <a:stretch>
              <a:fillRect/>
            </a:stretch>
          </p:blipFill>
          <p:spPr>
            <a:xfrm>
              <a:off x="875914" y="1887714"/>
              <a:ext cx="909221" cy="1227448"/>
            </a:xfrm>
            <a:prstGeom prst="rect">
              <a:avLst/>
            </a:prstGeom>
          </p:spPr>
        </p:pic>
        <p:pic>
          <p:nvPicPr>
            <p:cNvPr id="21" name="Image 20">
              <a:extLst>
                <a:ext uri="{FF2B5EF4-FFF2-40B4-BE49-F238E27FC236}">
                  <a16:creationId xmlns:a16="http://schemas.microsoft.com/office/drawing/2014/main" id="{ED62FC13-4D94-4C4A-AFFB-19426493F9DE}"/>
                </a:ext>
              </a:extLst>
            </p:cNvPr>
            <p:cNvPicPr>
              <a:picLocks noChangeAspect="1"/>
            </p:cNvPicPr>
            <p:nvPr/>
          </p:nvPicPr>
          <p:blipFill>
            <a:blip r:embed="rId5"/>
            <a:stretch>
              <a:fillRect/>
            </a:stretch>
          </p:blipFill>
          <p:spPr>
            <a:xfrm>
              <a:off x="231190" y="1101762"/>
              <a:ext cx="1289448" cy="1289448"/>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45" name="Groupe 44">
            <a:extLst>
              <a:ext uri="{FF2B5EF4-FFF2-40B4-BE49-F238E27FC236}">
                <a16:creationId xmlns:a16="http://schemas.microsoft.com/office/drawing/2014/main" id="{F848DA06-F9BD-47DC-95B1-8545C98A877B}"/>
              </a:ext>
            </a:extLst>
          </p:cNvPr>
          <p:cNvGrpSpPr/>
          <p:nvPr/>
        </p:nvGrpSpPr>
        <p:grpSpPr>
          <a:xfrm>
            <a:off x="394865" y="71002"/>
            <a:ext cx="7700913" cy="1353426"/>
            <a:chOff x="492945" y="2154901"/>
            <a:chExt cx="7700913" cy="1353426"/>
          </a:xfrm>
        </p:grpSpPr>
        <p:grpSp>
          <p:nvGrpSpPr>
            <p:cNvPr id="46" name="Groupe 45">
              <a:extLst>
                <a:ext uri="{FF2B5EF4-FFF2-40B4-BE49-F238E27FC236}">
                  <a16:creationId xmlns:a16="http://schemas.microsoft.com/office/drawing/2014/main" id="{9D53A633-CAD2-4CAA-9120-6BFDF8C59E75}"/>
                </a:ext>
              </a:extLst>
            </p:cNvPr>
            <p:cNvGrpSpPr/>
            <p:nvPr/>
          </p:nvGrpSpPr>
          <p:grpSpPr>
            <a:xfrm>
              <a:off x="492945" y="2154901"/>
              <a:ext cx="7700913" cy="1353426"/>
              <a:chOff x="492945" y="2154901"/>
              <a:chExt cx="7700913" cy="1353426"/>
            </a:xfrm>
          </p:grpSpPr>
          <p:sp>
            <p:nvSpPr>
              <p:cNvPr id="48" name="Flèche : virage 47">
                <a:extLst>
                  <a:ext uri="{FF2B5EF4-FFF2-40B4-BE49-F238E27FC236}">
                    <a16:creationId xmlns:a16="http://schemas.microsoft.com/office/drawing/2014/main" id="{6CADE169-96EC-4201-B11F-CC15ECE8FD34}"/>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Flèche : virage 48">
                <a:extLst>
                  <a:ext uri="{FF2B5EF4-FFF2-40B4-BE49-F238E27FC236}">
                    <a16:creationId xmlns:a16="http://schemas.microsoft.com/office/drawing/2014/main" id="{1BB4831A-CDF1-41D5-9C67-EB9FF76AF2B6}"/>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Flèche : bas 49">
                <a:extLst>
                  <a:ext uri="{FF2B5EF4-FFF2-40B4-BE49-F238E27FC236}">
                    <a16:creationId xmlns:a16="http://schemas.microsoft.com/office/drawing/2014/main" id="{5AAFF32D-FA0F-492A-AF9E-3133A3ABCED5}"/>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3FB3D781-A8FB-4536-823A-6CE64D856EEC}"/>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7" name="ZoneTexte 46">
              <a:extLst>
                <a:ext uri="{FF2B5EF4-FFF2-40B4-BE49-F238E27FC236}">
                  <a16:creationId xmlns:a16="http://schemas.microsoft.com/office/drawing/2014/main" id="{29132EBC-1BD8-4C15-B094-67B6F8D27E5D}"/>
                </a:ext>
              </a:extLst>
            </p:cNvPr>
            <p:cNvSpPr txBox="1"/>
            <p:nvPr/>
          </p:nvSpPr>
          <p:spPr>
            <a:xfrm>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grpSp>
        <p:nvGrpSpPr>
          <p:cNvPr id="54" name="Groupe 53">
            <a:extLst>
              <a:ext uri="{FF2B5EF4-FFF2-40B4-BE49-F238E27FC236}">
                <a16:creationId xmlns:a16="http://schemas.microsoft.com/office/drawing/2014/main" id="{C99910E0-1156-426E-B07A-4A593F707073}"/>
              </a:ext>
            </a:extLst>
          </p:cNvPr>
          <p:cNvGrpSpPr/>
          <p:nvPr/>
        </p:nvGrpSpPr>
        <p:grpSpPr>
          <a:xfrm rot="10800000">
            <a:off x="408506" y="3673472"/>
            <a:ext cx="7700913" cy="1353426"/>
            <a:chOff x="492945" y="2154901"/>
            <a:chExt cx="7700913" cy="1353426"/>
          </a:xfrm>
        </p:grpSpPr>
        <p:grpSp>
          <p:nvGrpSpPr>
            <p:cNvPr id="55" name="Groupe 54">
              <a:extLst>
                <a:ext uri="{FF2B5EF4-FFF2-40B4-BE49-F238E27FC236}">
                  <a16:creationId xmlns:a16="http://schemas.microsoft.com/office/drawing/2014/main" id="{873C1750-0E43-48B3-A593-602B9E056C77}"/>
                </a:ext>
              </a:extLst>
            </p:cNvPr>
            <p:cNvGrpSpPr/>
            <p:nvPr/>
          </p:nvGrpSpPr>
          <p:grpSpPr>
            <a:xfrm>
              <a:off x="492945" y="2154901"/>
              <a:ext cx="7700913" cy="1353426"/>
              <a:chOff x="492945" y="2154901"/>
              <a:chExt cx="7700913" cy="1353426"/>
            </a:xfrm>
          </p:grpSpPr>
          <p:sp>
            <p:nvSpPr>
              <p:cNvPr id="57" name="Flèche : virage 56">
                <a:extLst>
                  <a:ext uri="{FF2B5EF4-FFF2-40B4-BE49-F238E27FC236}">
                    <a16:creationId xmlns:a16="http://schemas.microsoft.com/office/drawing/2014/main" id="{DE08CA12-5D7A-41DE-96B2-5A06C4B92E3A}"/>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Flèche : virage 57">
                <a:extLst>
                  <a:ext uri="{FF2B5EF4-FFF2-40B4-BE49-F238E27FC236}">
                    <a16:creationId xmlns:a16="http://schemas.microsoft.com/office/drawing/2014/main" id="{CD3AEBFF-788A-4B07-88F4-1725C450D857}"/>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Flèche : bas 58">
                <a:extLst>
                  <a:ext uri="{FF2B5EF4-FFF2-40B4-BE49-F238E27FC236}">
                    <a16:creationId xmlns:a16="http://schemas.microsoft.com/office/drawing/2014/main" id="{35532CA3-FB6B-4698-8E43-AC615F67F709}"/>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1AE624C4-46F8-419B-BF95-508F612840D8}"/>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a:extLst>
                <a:ext uri="{FF2B5EF4-FFF2-40B4-BE49-F238E27FC236}">
                  <a16:creationId xmlns:a16="http://schemas.microsoft.com/office/drawing/2014/main" id="{5E273789-F1FA-4446-B8F5-F96966215F78}"/>
                </a:ext>
              </a:extLst>
            </p:cNvPr>
            <p:cNvSpPr txBox="1"/>
            <p:nvPr/>
          </p:nvSpPr>
          <p:spPr>
            <a:xfrm rot="10800000">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
        <p:nvSpPr>
          <p:cNvPr id="63" name="ZoneTexte 62">
            <a:extLst>
              <a:ext uri="{FF2B5EF4-FFF2-40B4-BE49-F238E27FC236}">
                <a16:creationId xmlns:a16="http://schemas.microsoft.com/office/drawing/2014/main" id="{C9CFB4AB-2F91-4D57-B5AB-6EE775405940}"/>
              </a:ext>
            </a:extLst>
          </p:cNvPr>
          <p:cNvSpPr txBox="1"/>
          <p:nvPr/>
        </p:nvSpPr>
        <p:spPr>
          <a:xfrm>
            <a:off x="1167891" y="3531544"/>
            <a:ext cx="1217000"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err="1"/>
              <a:t>Devices</a:t>
            </a:r>
            <a:endParaRPr lang="fr-FR" dirty="0"/>
          </a:p>
        </p:txBody>
      </p:sp>
    </p:spTree>
    <p:extLst>
      <p:ext uri="{BB962C8B-B14F-4D97-AF65-F5344CB8AC3E}">
        <p14:creationId xmlns:p14="http://schemas.microsoft.com/office/powerpoint/2010/main" val="3257407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Image 63">
            <a:extLst>
              <a:ext uri="{FF2B5EF4-FFF2-40B4-BE49-F238E27FC236}">
                <a16:creationId xmlns:a16="http://schemas.microsoft.com/office/drawing/2014/main" id="{90B40B5D-B465-48D4-AFED-F9FF471A973C}"/>
              </a:ext>
            </a:extLst>
          </p:cNvPr>
          <p:cNvPicPr>
            <a:picLocks noChangeAspect="1"/>
          </p:cNvPicPr>
          <p:nvPr/>
        </p:nvPicPr>
        <p:blipFill>
          <a:blip r:embed="rId2"/>
          <a:stretch>
            <a:fillRect/>
          </a:stretch>
        </p:blipFill>
        <p:spPr>
          <a:xfrm>
            <a:off x="4763889" y="875417"/>
            <a:ext cx="736967" cy="741488"/>
          </a:xfrm>
          <a:prstGeom prst="rect">
            <a:avLst/>
          </a:prstGeom>
        </p:spPr>
      </p:pic>
      <p:pic>
        <p:nvPicPr>
          <p:cNvPr id="52" name="Image 51">
            <a:extLst>
              <a:ext uri="{FF2B5EF4-FFF2-40B4-BE49-F238E27FC236}">
                <a16:creationId xmlns:a16="http://schemas.microsoft.com/office/drawing/2014/main" id="{03A0E9D0-9905-4A7B-A92E-8659DE0078A2}"/>
              </a:ext>
            </a:extLst>
          </p:cNvPr>
          <p:cNvPicPr>
            <a:picLocks noChangeAspect="1"/>
          </p:cNvPicPr>
          <p:nvPr/>
        </p:nvPicPr>
        <p:blipFill>
          <a:blip r:embed="rId2"/>
          <a:stretch>
            <a:fillRect/>
          </a:stretch>
        </p:blipFill>
        <p:spPr>
          <a:xfrm>
            <a:off x="2998578" y="871586"/>
            <a:ext cx="736967" cy="741488"/>
          </a:xfrm>
          <a:prstGeom prst="rect">
            <a:avLst/>
          </a:prstGeom>
        </p:spPr>
      </p:pic>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11</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12" name="Éclair 11">
            <a:extLst>
              <a:ext uri="{FF2B5EF4-FFF2-40B4-BE49-F238E27FC236}">
                <a16:creationId xmlns:a16="http://schemas.microsoft.com/office/drawing/2014/main" id="{FB86A1A4-4BB0-4B47-9386-2A8C2940FF29}"/>
              </a:ext>
            </a:extLst>
          </p:cNvPr>
          <p:cNvSpPr/>
          <p:nvPr/>
        </p:nvSpPr>
        <p:spPr>
          <a:xfrm rot="15300000">
            <a:off x="2578130" y="2931405"/>
            <a:ext cx="1081002" cy="88282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FE0A41E-D92F-405E-A6C4-7938DF27A51A}"/>
              </a:ext>
            </a:extLst>
          </p:cNvPr>
          <p:cNvSpPr txBox="1"/>
          <p:nvPr/>
        </p:nvSpPr>
        <p:spPr>
          <a:xfrm>
            <a:off x="2617922" y="3974289"/>
            <a:ext cx="683200" cy="461665"/>
          </a:xfrm>
          <a:prstGeom prst="rect">
            <a:avLst/>
          </a:prstGeom>
          <a:noFill/>
        </p:spPr>
        <p:txBody>
          <a:bodyPr wrap="none" rtlCol="0">
            <a:spAutoFit/>
          </a:bodyPr>
          <a:lstStyle>
            <a:defPPr marR="0" lvl="0" algn="l" rtl="0">
              <a:lnSpc>
                <a:spcPct val="100000"/>
              </a:lnSpc>
              <a:spcBef>
                <a:spcPts val="0"/>
              </a:spcBef>
              <a:spcAft>
                <a:spcPts val="0"/>
              </a:spcAft>
              <a:defRPr/>
            </a:defPPr>
            <a:lvl1pPr>
              <a:defRPr sz="2400">
                <a:solidFill>
                  <a:schemeClr val="dk1"/>
                </a:solidFill>
                <a:latin typeface="Droid Sans"/>
              </a:defRPr>
            </a:lvl1pPr>
          </a:lstStyle>
          <a:p>
            <a:r>
              <a:rPr lang="fr-FR" dirty="0"/>
              <a:t>IRQ</a:t>
            </a:r>
          </a:p>
        </p:txBody>
      </p:sp>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19" name="Double flèche horizontale 14">
            <a:extLst>
              <a:ext uri="{FF2B5EF4-FFF2-40B4-BE49-F238E27FC236}">
                <a16:creationId xmlns:a16="http://schemas.microsoft.com/office/drawing/2014/main" id="{9C5ED02D-ACE6-4A85-A7B1-81561F3F64B8}"/>
              </a:ext>
            </a:extLst>
          </p:cNvPr>
          <p:cNvSpPr/>
          <p:nvPr/>
        </p:nvSpPr>
        <p:spPr>
          <a:xfrm>
            <a:off x="1882675" y="2121898"/>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grpSp>
        <p:nvGrpSpPr>
          <p:cNvPr id="24" name="Groupe 23">
            <a:extLst>
              <a:ext uri="{FF2B5EF4-FFF2-40B4-BE49-F238E27FC236}">
                <a16:creationId xmlns:a16="http://schemas.microsoft.com/office/drawing/2014/main" id="{485B9F43-CA1A-42DC-A064-F7792686FABE}"/>
              </a:ext>
            </a:extLst>
          </p:cNvPr>
          <p:cNvGrpSpPr/>
          <p:nvPr/>
        </p:nvGrpSpPr>
        <p:grpSpPr>
          <a:xfrm>
            <a:off x="253936" y="1486889"/>
            <a:ext cx="1553945" cy="2013400"/>
            <a:chOff x="231190" y="1101762"/>
            <a:chExt cx="1553945" cy="2013400"/>
          </a:xfrm>
        </p:grpSpPr>
        <p:pic>
          <p:nvPicPr>
            <p:cNvPr id="23" name="Image 22">
              <a:extLst>
                <a:ext uri="{FF2B5EF4-FFF2-40B4-BE49-F238E27FC236}">
                  <a16:creationId xmlns:a16="http://schemas.microsoft.com/office/drawing/2014/main" id="{E3E22EA8-0207-4248-97CA-1C614C45FEA9}"/>
                </a:ext>
              </a:extLst>
            </p:cNvPr>
            <p:cNvPicPr>
              <a:picLocks noChangeAspect="1"/>
            </p:cNvPicPr>
            <p:nvPr/>
          </p:nvPicPr>
          <p:blipFill>
            <a:blip r:embed="rId5"/>
            <a:stretch>
              <a:fillRect/>
            </a:stretch>
          </p:blipFill>
          <p:spPr>
            <a:xfrm>
              <a:off x="875914" y="1887714"/>
              <a:ext cx="909221" cy="1227448"/>
            </a:xfrm>
            <a:prstGeom prst="rect">
              <a:avLst/>
            </a:prstGeom>
          </p:spPr>
        </p:pic>
        <p:pic>
          <p:nvPicPr>
            <p:cNvPr id="21" name="Image 20">
              <a:extLst>
                <a:ext uri="{FF2B5EF4-FFF2-40B4-BE49-F238E27FC236}">
                  <a16:creationId xmlns:a16="http://schemas.microsoft.com/office/drawing/2014/main" id="{ED62FC13-4D94-4C4A-AFFB-19426493F9DE}"/>
                </a:ext>
              </a:extLst>
            </p:cNvPr>
            <p:cNvPicPr>
              <a:picLocks noChangeAspect="1"/>
            </p:cNvPicPr>
            <p:nvPr/>
          </p:nvPicPr>
          <p:blipFill>
            <a:blip r:embed="rId6"/>
            <a:stretch>
              <a:fillRect/>
            </a:stretch>
          </p:blipFill>
          <p:spPr>
            <a:xfrm>
              <a:off x="231190" y="1101762"/>
              <a:ext cx="1289448" cy="1289448"/>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nvGrpSpPr>
          <p:cNvPr id="45" name="Groupe 44">
            <a:extLst>
              <a:ext uri="{FF2B5EF4-FFF2-40B4-BE49-F238E27FC236}">
                <a16:creationId xmlns:a16="http://schemas.microsoft.com/office/drawing/2014/main" id="{F848DA06-F9BD-47DC-95B1-8545C98A877B}"/>
              </a:ext>
            </a:extLst>
          </p:cNvPr>
          <p:cNvGrpSpPr/>
          <p:nvPr/>
        </p:nvGrpSpPr>
        <p:grpSpPr>
          <a:xfrm>
            <a:off x="394865" y="71002"/>
            <a:ext cx="7700913" cy="1353426"/>
            <a:chOff x="492945" y="2154901"/>
            <a:chExt cx="7700913" cy="1353426"/>
          </a:xfrm>
        </p:grpSpPr>
        <p:grpSp>
          <p:nvGrpSpPr>
            <p:cNvPr id="46" name="Groupe 45">
              <a:extLst>
                <a:ext uri="{FF2B5EF4-FFF2-40B4-BE49-F238E27FC236}">
                  <a16:creationId xmlns:a16="http://schemas.microsoft.com/office/drawing/2014/main" id="{9D53A633-CAD2-4CAA-9120-6BFDF8C59E75}"/>
                </a:ext>
              </a:extLst>
            </p:cNvPr>
            <p:cNvGrpSpPr/>
            <p:nvPr/>
          </p:nvGrpSpPr>
          <p:grpSpPr>
            <a:xfrm>
              <a:off x="492945" y="2154901"/>
              <a:ext cx="7700913" cy="1353426"/>
              <a:chOff x="492945" y="2154901"/>
              <a:chExt cx="7700913" cy="1353426"/>
            </a:xfrm>
          </p:grpSpPr>
          <p:sp>
            <p:nvSpPr>
              <p:cNvPr id="48" name="Flèche : virage 47">
                <a:extLst>
                  <a:ext uri="{FF2B5EF4-FFF2-40B4-BE49-F238E27FC236}">
                    <a16:creationId xmlns:a16="http://schemas.microsoft.com/office/drawing/2014/main" id="{6CADE169-96EC-4201-B11F-CC15ECE8FD34}"/>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9" name="Flèche : virage 48">
                <a:extLst>
                  <a:ext uri="{FF2B5EF4-FFF2-40B4-BE49-F238E27FC236}">
                    <a16:creationId xmlns:a16="http://schemas.microsoft.com/office/drawing/2014/main" id="{1BB4831A-CDF1-41D5-9C67-EB9FF76AF2B6}"/>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0" name="Flèche : bas 49">
                <a:extLst>
                  <a:ext uri="{FF2B5EF4-FFF2-40B4-BE49-F238E27FC236}">
                    <a16:creationId xmlns:a16="http://schemas.microsoft.com/office/drawing/2014/main" id="{5AAFF32D-FA0F-492A-AF9E-3133A3ABCED5}"/>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3FB3D781-A8FB-4536-823A-6CE64D856EEC}"/>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7" name="ZoneTexte 46">
              <a:extLst>
                <a:ext uri="{FF2B5EF4-FFF2-40B4-BE49-F238E27FC236}">
                  <a16:creationId xmlns:a16="http://schemas.microsoft.com/office/drawing/2014/main" id="{29132EBC-1BD8-4C15-B094-67B6F8D27E5D}"/>
                </a:ext>
              </a:extLst>
            </p:cNvPr>
            <p:cNvSpPr txBox="1"/>
            <p:nvPr/>
          </p:nvSpPr>
          <p:spPr>
            <a:xfrm>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grpSp>
        <p:nvGrpSpPr>
          <p:cNvPr id="54" name="Groupe 53">
            <a:extLst>
              <a:ext uri="{FF2B5EF4-FFF2-40B4-BE49-F238E27FC236}">
                <a16:creationId xmlns:a16="http://schemas.microsoft.com/office/drawing/2014/main" id="{C99910E0-1156-426E-B07A-4A593F707073}"/>
              </a:ext>
            </a:extLst>
          </p:cNvPr>
          <p:cNvGrpSpPr/>
          <p:nvPr/>
        </p:nvGrpSpPr>
        <p:grpSpPr>
          <a:xfrm rot="10800000">
            <a:off x="408506" y="3673472"/>
            <a:ext cx="7700913" cy="1353426"/>
            <a:chOff x="492945" y="2154901"/>
            <a:chExt cx="7700913" cy="1353426"/>
          </a:xfrm>
        </p:grpSpPr>
        <p:grpSp>
          <p:nvGrpSpPr>
            <p:cNvPr id="55" name="Groupe 54">
              <a:extLst>
                <a:ext uri="{FF2B5EF4-FFF2-40B4-BE49-F238E27FC236}">
                  <a16:creationId xmlns:a16="http://schemas.microsoft.com/office/drawing/2014/main" id="{873C1750-0E43-48B3-A593-602B9E056C77}"/>
                </a:ext>
              </a:extLst>
            </p:cNvPr>
            <p:cNvGrpSpPr/>
            <p:nvPr/>
          </p:nvGrpSpPr>
          <p:grpSpPr>
            <a:xfrm>
              <a:off x="492945" y="2154901"/>
              <a:ext cx="7700913" cy="1353426"/>
              <a:chOff x="492945" y="2154901"/>
              <a:chExt cx="7700913" cy="1353426"/>
            </a:xfrm>
          </p:grpSpPr>
          <p:sp>
            <p:nvSpPr>
              <p:cNvPr id="57" name="Flèche : virage 56">
                <a:extLst>
                  <a:ext uri="{FF2B5EF4-FFF2-40B4-BE49-F238E27FC236}">
                    <a16:creationId xmlns:a16="http://schemas.microsoft.com/office/drawing/2014/main" id="{DE08CA12-5D7A-41DE-96B2-5A06C4B92E3A}"/>
                  </a:ext>
                </a:extLst>
              </p:cNvPr>
              <p:cNvSpPr/>
              <p:nvPr/>
            </p:nvSpPr>
            <p:spPr>
              <a:xfrm rot="5400000">
                <a:off x="5591917"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8" name="Flèche : virage 57">
                <a:extLst>
                  <a:ext uri="{FF2B5EF4-FFF2-40B4-BE49-F238E27FC236}">
                    <a16:creationId xmlns:a16="http://schemas.microsoft.com/office/drawing/2014/main" id="{CD3AEBFF-788A-4B07-88F4-1725C450D857}"/>
                  </a:ext>
                </a:extLst>
              </p:cNvPr>
              <p:cNvSpPr/>
              <p:nvPr/>
            </p:nvSpPr>
            <p:spPr>
              <a:xfrm rot="16200000" flipH="1">
                <a:off x="1741461" y="906385"/>
                <a:ext cx="1353426" cy="385045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59" name="Flèche : bas 58">
                <a:extLst>
                  <a:ext uri="{FF2B5EF4-FFF2-40B4-BE49-F238E27FC236}">
                    <a16:creationId xmlns:a16="http://schemas.microsoft.com/office/drawing/2014/main" id="{35532CA3-FB6B-4698-8E43-AC615F67F709}"/>
                  </a:ext>
                </a:extLst>
              </p:cNvPr>
              <p:cNvSpPr/>
              <p:nvPr/>
            </p:nvSpPr>
            <p:spPr>
              <a:xfrm>
                <a:off x="4008443" y="2229487"/>
                <a:ext cx="669907" cy="12788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59">
                <a:extLst>
                  <a:ext uri="{FF2B5EF4-FFF2-40B4-BE49-F238E27FC236}">
                    <a16:creationId xmlns:a16="http://schemas.microsoft.com/office/drawing/2014/main" id="{1AE624C4-46F8-419B-BF95-508F612840D8}"/>
                  </a:ext>
                </a:extLst>
              </p:cNvPr>
              <p:cNvSpPr/>
              <p:nvPr/>
            </p:nvSpPr>
            <p:spPr>
              <a:xfrm>
                <a:off x="3838300" y="2174365"/>
                <a:ext cx="1087949" cy="302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6" name="ZoneTexte 55">
              <a:extLst>
                <a:ext uri="{FF2B5EF4-FFF2-40B4-BE49-F238E27FC236}">
                  <a16:creationId xmlns:a16="http://schemas.microsoft.com/office/drawing/2014/main" id="{5E273789-F1FA-4446-B8F5-F96966215F78}"/>
                </a:ext>
              </a:extLst>
            </p:cNvPr>
            <p:cNvSpPr txBox="1"/>
            <p:nvPr/>
          </p:nvSpPr>
          <p:spPr>
            <a:xfrm rot="10800000">
              <a:off x="3568932" y="2178663"/>
              <a:ext cx="1548927" cy="307777"/>
            </a:xfrm>
            <a:prstGeom prst="rect">
              <a:avLst/>
            </a:prstGeom>
            <a:noFill/>
          </p:spPr>
          <p:txBody>
            <a:bodyPr wrap="square" rtlCol="0">
              <a:spAutoFit/>
            </a:bodyPr>
            <a:lstStyle/>
            <a:p>
              <a:pPr algn="ctr"/>
              <a:r>
                <a:rPr lang="fr-FR" dirty="0">
                  <a:solidFill>
                    <a:schemeClr val="bg1"/>
                  </a:solidFill>
                </a:rPr>
                <a:t>BUS</a:t>
              </a:r>
            </a:p>
          </p:txBody>
        </p:sp>
      </p:gr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
        <p:nvSpPr>
          <p:cNvPr id="63" name="ZoneTexte 62">
            <a:extLst>
              <a:ext uri="{FF2B5EF4-FFF2-40B4-BE49-F238E27FC236}">
                <a16:creationId xmlns:a16="http://schemas.microsoft.com/office/drawing/2014/main" id="{C9CFB4AB-2F91-4D57-B5AB-6EE775405940}"/>
              </a:ext>
            </a:extLst>
          </p:cNvPr>
          <p:cNvSpPr txBox="1"/>
          <p:nvPr/>
        </p:nvSpPr>
        <p:spPr>
          <a:xfrm>
            <a:off x="1167891" y="3531544"/>
            <a:ext cx="1217000"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err="1"/>
              <a:t>Devices</a:t>
            </a:r>
            <a:endParaRPr lang="fr-FR" dirty="0"/>
          </a:p>
        </p:txBody>
      </p:sp>
      <p:sp>
        <p:nvSpPr>
          <p:cNvPr id="2" name="Flèche : trois pointes 1">
            <a:extLst>
              <a:ext uri="{FF2B5EF4-FFF2-40B4-BE49-F238E27FC236}">
                <a16:creationId xmlns:a16="http://schemas.microsoft.com/office/drawing/2014/main" id="{DE2CA643-C025-4BF4-A32E-80A0AE05ED10}"/>
              </a:ext>
            </a:extLst>
          </p:cNvPr>
          <p:cNvSpPr/>
          <p:nvPr/>
        </p:nvSpPr>
        <p:spPr>
          <a:xfrm rot="10800000">
            <a:off x="3786289" y="1336942"/>
            <a:ext cx="917806" cy="224966"/>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501FB466-13E5-4B7D-88A7-ADD7E7B8D851}"/>
              </a:ext>
            </a:extLst>
          </p:cNvPr>
          <p:cNvPicPr>
            <a:picLocks noChangeAspect="1"/>
          </p:cNvPicPr>
          <p:nvPr/>
        </p:nvPicPr>
        <p:blipFill>
          <a:blip r:embed="rId2"/>
          <a:stretch>
            <a:fillRect/>
          </a:stretch>
        </p:blipFill>
        <p:spPr>
          <a:xfrm>
            <a:off x="4610415" y="1023736"/>
            <a:ext cx="736967" cy="741488"/>
          </a:xfrm>
          <a:prstGeom prst="rect">
            <a:avLst/>
          </a:prstGeom>
        </p:spPr>
      </p:pic>
      <p:pic>
        <p:nvPicPr>
          <p:cNvPr id="44" name="Image 43">
            <a:extLst>
              <a:ext uri="{FF2B5EF4-FFF2-40B4-BE49-F238E27FC236}">
                <a16:creationId xmlns:a16="http://schemas.microsoft.com/office/drawing/2014/main" id="{210CA30F-FD07-4432-A304-05B8547EF028}"/>
              </a:ext>
            </a:extLst>
          </p:cNvPr>
          <p:cNvPicPr>
            <a:picLocks noChangeAspect="1"/>
          </p:cNvPicPr>
          <p:nvPr/>
        </p:nvPicPr>
        <p:blipFill>
          <a:blip r:embed="rId2"/>
          <a:stretch>
            <a:fillRect/>
          </a:stretch>
        </p:blipFill>
        <p:spPr>
          <a:xfrm>
            <a:off x="3144641" y="1017131"/>
            <a:ext cx="736967" cy="741488"/>
          </a:xfrm>
          <a:prstGeom prst="rect">
            <a:avLst/>
          </a:prstGeom>
        </p:spPr>
      </p:pic>
      <p:sp>
        <p:nvSpPr>
          <p:cNvPr id="53" name="Double flèche horizontale 14">
            <a:extLst>
              <a:ext uri="{FF2B5EF4-FFF2-40B4-BE49-F238E27FC236}">
                <a16:creationId xmlns:a16="http://schemas.microsoft.com/office/drawing/2014/main" id="{E71EEE0A-9CBF-4EB1-91F2-6CAE38ADF512}"/>
              </a:ext>
            </a:extLst>
          </p:cNvPr>
          <p:cNvSpPr/>
          <p:nvPr/>
        </p:nvSpPr>
        <p:spPr>
          <a:xfrm rot="20181169" flipV="1">
            <a:off x="1924691" y="1550916"/>
            <a:ext cx="1000929" cy="1374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Double flèche horizontale 14">
            <a:extLst>
              <a:ext uri="{FF2B5EF4-FFF2-40B4-BE49-F238E27FC236}">
                <a16:creationId xmlns:a16="http://schemas.microsoft.com/office/drawing/2014/main" id="{7CE928A8-9597-4FB4-AEED-EE1182229D3C}"/>
              </a:ext>
            </a:extLst>
          </p:cNvPr>
          <p:cNvSpPr/>
          <p:nvPr/>
        </p:nvSpPr>
        <p:spPr>
          <a:xfrm rot="1418831" flipH="1" flipV="1">
            <a:off x="5614582" y="1544334"/>
            <a:ext cx="1000929" cy="13747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3588467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355CE15-7385-418A-BCE7-3E0D2600EC48}"/>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F2020E55-B2E5-4C8A-B20F-F6426CC2809D}"/>
              </a:ext>
            </a:extLst>
          </p:cNvPr>
          <p:cNvSpPr>
            <a:spLocks noGrp="1"/>
          </p:cNvSpPr>
          <p:nvPr>
            <p:ph type="body" idx="2"/>
          </p:nvPr>
        </p:nvSpPr>
        <p:spPr/>
        <p:txBody>
          <a:bodyPr/>
          <a:lstStyle/>
          <a:p>
            <a:pPr marL="457200" lvl="0" indent="-381000" algn="l" rtl="0">
              <a:spcBef>
                <a:spcPts val="600"/>
              </a:spcBef>
              <a:spcAft>
                <a:spcPts val="0"/>
              </a:spcAft>
              <a:buClr>
                <a:schemeClr val="dk1"/>
              </a:buClr>
              <a:buSzPts val="2400"/>
              <a:buChar char="●"/>
            </a:pPr>
            <a:r>
              <a:rPr lang="fr-FR" sz="1800" dirty="0">
                <a:solidFill>
                  <a:schemeClr val="dk1"/>
                </a:solidFill>
              </a:rPr>
              <a:t>The </a:t>
            </a:r>
            <a:r>
              <a:rPr lang="fr-FR" sz="1800" dirty="0" err="1">
                <a:solidFill>
                  <a:schemeClr val="dk1"/>
                </a:solidFill>
              </a:rPr>
              <a:t>motherboard</a:t>
            </a:r>
            <a:r>
              <a:rPr lang="fr-FR" sz="1800" dirty="0">
                <a:solidFill>
                  <a:schemeClr val="dk1"/>
                </a:solidFill>
              </a:rPr>
              <a:t> </a:t>
            </a:r>
            <a:r>
              <a:rPr lang="fr-FR" sz="1800" dirty="0" err="1">
                <a:solidFill>
                  <a:schemeClr val="dk1"/>
                </a:solidFill>
              </a:rPr>
              <a:t>offers</a:t>
            </a:r>
            <a:r>
              <a:rPr lang="fr-FR" sz="1800" dirty="0">
                <a:solidFill>
                  <a:schemeClr val="dk1"/>
                </a:solidFill>
              </a:rPr>
              <a:t> services to the CPU:</a:t>
            </a:r>
          </a:p>
          <a:p>
            <a:pPr lvl="1"/>
            <a:r>
              <a:rPr lang="fr-FR" sz="1600" dirty="0">
                <a:solidFill>
                  <a:schemeClr val="dk1"/>
                </a:solidFill>
              </a:rPr>
              <a:t>Interruptions / IRQ</a:t>
            </a:r>
            <a:br>
              <a:rPr lang="fr-FR" sz="1600" dirty="0">
                <a:solidFill>
                  <a:schemeClr val="dk1"/>
                </a:solidFill>
              </a:rPr>
            </a:br>
            <a:r>
              <a:rPr lang="fr-FR" sz="1600" i="1" dirty="0">
                <a:solidFill>
                  <a:schemeClr val="dk1"/>
                </a:solidFill>
              </a:rPr>
              <a:t>mouse, keyboard, … </a:t>
            </a:r>
            <a:r>
              <a:rPr lang="fr-FR" sz="1600" i="1" dirty="0" err="1">
                <a:solidFill>
                  <a:schemeClr val="dk1"/>
                </a:solidFill>
              </a:rPr>
              <a:t>send</a:t>
            </a:r>
            <a:r>
              <a:rPr lang="fr-FR" sz="1600" i="1" dirty="0">
                <a:solidFill>
                  <a:schemeClr val="dk1"/>
                </a:solidFill>
              </a:rPr>
              <a:t> IRQ and data</a:t>
            </a:r>
          </a:p>
          <a:p>
            <a:pPr lvl="1"/>
            <a:r>
              <a:rPr lang="fr-FR" sz="1600" dirty="0">
                <a:solidFill>
                  <a:schemeClr val="dk1"/>
                </a:solidFill>
              </a:rPr>
              <a:t>Memory / DMA</a:t>
            </a:r>
            <a:br>
              <a:rPr lang="fr-FR" sz="1600" dirty="0">
                <a:solidFill>
                  <a:schemeClr val="dk1"/>
                </a:solidFill>
              </a:rPr>
            </a:br>
            <a:r>
              <a:rPr lang="fr-FR" sz="1600" i="1" dirty="0">
                <a:solidFill>
                  <a:schemeClr val="dk1"/>
                </a:solidFill>
              </a:rPr>
              <a:t>copy </a:t>
            </a:r>
            <a:r>
              <a:rPr lang="fr-FR" sz="1600" i="1" dirty="0" err="1">
                <a:solidFill>
                  <a:schemeClr val="dk1"/>
                </a:solidFill>
              </a:rPr>
              <a:t>this</a:t>
            </a:r>
            <a:r>
              <a:rPr lang="fr-FR" sz="1600" i="1" dirty="0">
                <a:solidFill>
                  <a:schemeClr val="dk1"/>
                </a:solidFill>
              </a:rPr>
              <a:t> range of memory to </a:t>
            </a:r>
            <a:r>
              <a:rPr lang="fr-FR" sz="1600" i="1" dirty="0" err="1">
                <a:solidFill>
                  <a:schemeClr val="dk1"/>
                </a:solidFill>
              </a:rPr>
              <a:t>that</a:t>
            </a:r>
            <a:r>
              <a:rPr lang="fr-FR" sz="1600" i="1" dirty="0">
                <a:solidFill>
                  <a:schemeClr val="dk1"/>
                </a:solidFill>
              </a:rPr>
              <a:t> </a:t>
            </a:r>
            <a:r>
              <a:rPr lang="fr-FR" sz="1600" i="1" dirty="0" err="1">
                <a:solidFill>
                  <a:schemeClr val="dk1"/>
                </a:solidFill>
              </a:rPr>
              <a:t>address</a:t>
            </a:r>
            <a:endParaRPr lang="fr-FR" i="1" dirty="0">
              <a:solidFill>
                <a:schemeClr val="dk1"/>
              </a:solidFill>
            </a:endParaRPr>
          </a:p>
          <a:p>
            <a:pPr lvl="1"/>
            <a:r>
              <a:rPr lang="fr-FR" sz="1600" dirty="0">
                <a:solidFill>
                  <a:schemeClr val="dk1"/>
                </a:solidFill>
              </a:rPr>
              <a:t>FSB (Front </a:t>
            </a:r>
            <a:r>
              <a:rPr lang="fr-FR" sz="1600" dirty="0" err="1">
                <a:solidFill>
                  <a:schemeClr val="dk1"/>
                </a:solidFill>
              </a:rPr>
              <a:t>Side</a:t>
            </a:r>
            <a:r>
              <a:rPr lang="fr-FR" sz="1600" dirty="0">
                <a:solidFill>
                  <a:schemeClr val="dk1"/>
                </a:solidFill>
              </a:rPr>
              <a:t> Bus)</a:t>
            </a:r>
            <a:br>
              <a:rPr lang="fr-FR" sz="1600" dirty="0">
                <a:solidFill>
                  <a:schemeClr val="dk1"/>
                </a:solidFill>
              </a:rPr>
            </a:br>
            <a:r>
              <a:rPr lang="fr-FR" sz="1600" i="1" dirty="0" err="1">
                <a:solidFill>
                  <a:schemeClr val="dk1"/>
                </a:solidFill>
              </a:rPr>
              <a:t>synchronization</a:t>
            </a:r>
            <a:r>
              <a:rPr lang="fr-FR" sz="1600" i="1" dirty="0">
                <a:solidFill>
                  <a:schemeClr val="dk1"/>
                </a:solidFill>
              </a:rPr>
              <a:t> of all </a:t>
            </a:r>
            <a:r>
              <a:rPr lang="fr-FR" sz="1600" i="1" dirty="0" err="1">
                <a:solidFill>
                  <a:schemeClr val="dk1"/>
                </a:solidFill>
              </a:rPr>
              <a:t>physical</a:t>
            </a:r>
            <a:r>
              <a:rPr lang="fr-FR" sz="1600" i="1" dirty="0">
                <a:solidFill>
                  <a:schemeClr val="dk1"/>
                </a:solidFill>
              </a:rPr>
              <a:t> components</a:t>
            </a:r>
          </a:p>
          <a:p>
            <a:r>
              <a:rPr lang="fr-FR" sz="2200" dirty="0">
                <a:solidFill>
                  <a:schemeClr val="dk1"/>
                </a:solidFill>
              </a:rPr>
              <a:t>…but </a:t>
            </a:r>
            <a:r>
              <a:rPr lang="fr-FR" sz="2200" dirty="0" err="1">
                <a:solidFill>
                  <a:schemeClr val="dk1"/>
                </a:solidFill>
              </a:rPr>
              <a:t>also</a:t>
            </a:r>
            <a:r>
              <a:rPr lang="fr-FR" sz="2200" dirty="0">
                <a:solidFill>
                  <a:schemeClr val="dk1"/>
                </a:solidFill>
              </a:rPr>
              <a:t> limitations:</a:t>
            </a:r>
          </a:p>
          <a:p>
            <a:pPr lvl="1"/>
            <a:r>
              <a:rPr lang="fr-FR" sz="1600" dirty="0">
                <a:solidFill>
                  <a:schemeClr val="dk1"/>
                </a:solidFill>
              </a:rPr>
              <a:t>Max </a:t>
            </a:r>
            <a:r>
              <a:rPr lang="fr-FR" sz="1600" dirty="0" err="1">
                <a:solidFill>
                  <a:schemeClr val="dk1"/>
                </a:solidFill>
              </a:rPr>
              <a:t>number</a:t>
            </a:r>
            <a:r>
              <a:rPr lang="fr-FR" sz="1600" dirty="0">
                <a:solidFill>
                  <a:schemeClr val="dk1"/>
                </a:solidFill>
              </a:rPr>
              <a:t> of CPU</a:t>
            </a:r>
          </a:p>
          <a:p>
            <a:pPr lvl="1"/>
            <a:r>
              <a:rPr lang="fr-FR" sz="1600" dirty="0">
                <a:solidFill>
                  <a:schemeClr val="dk1"/>
                </a:solidFill>
              </a:rPr>
              <a:t>Max </a:t>
            </a:r>
            <a:r>
              <a:rPr lang="fr-FR" sz="1600" dirty="0" err="1">
                <a:solidFill>
                  <a:schemeClr val="dk1"/>
                </a:solidFill>
              </a:rPr>
              <a:t>physical</a:t>
            </a:r>
            <a:r>
              <a:rPr lang="fr-FR" sz="1600" dirty="0">
                <a:solidFill>
                  <a:schemeClr val="dk1"/>
                </a:solidFill>
              </a:rPr>
              <a:t> memory</a:t>
            </a:r>
          </a:p>
          <a:p>
            <a:pPr lvl="1"/>
            <a:r>
              <a:rPr lang="fr-FR" sz="1600" dirty="0" err="1">
                <a:solidFill>
                  <a:schemeClr val="dk1"/>
                </a:solidFill>
              </a:rPr>
              <a:t>Everybody</a:t>
            </a:r>
            <a:r>
              <a:rPr lang="fr-FR" sz="1600" dirty="0">
                <a:solidFill>
                  <a:schemeClr val="dk1"/>
                </a:solidFill>
              </a:rPr>
              <a:t> </a:t>
            </a:r>
            <a:r>
              <a:rPr lang="fr-FR" sz="1600" dirty="0" err="1">
                <a:solidFill>
                  <a:schemeClr val="dk1"/>
                </a:solidFill>
              </a:rPr>
              <a:t>is</a:t>
            </a:r>
            <a:r>
              <a:rPr lang="fr-FR" sz="1600" dirty="0">
                <a:solidFill>
                  <a:schemeClr val="dk1"/>
                </a:solidFill>
              </a:rPr>
              <a:t> </a:t>
            </a:r>
            <a:r>
              <a:rPr lang="fr-FR" sz="1600" dirty="0" err="1">
                <a:solidFill>
                  <a:schemeClr val="dk1"/>
                </a:solidFill>
              </a:rPr>
              <a:t>linked</a:t>
            </a:r>
            <a:r>
              <a:rPr lang="fr-FR" sz="1600" dirty="0">
                <a:solidFill>
                  <a:schemeClr val="dk1"/>
                </a:solidFill>
              </a:rPr>
              <a:t> to the FSB</a:t>
            </a:r>
          </a:p>
        </p:txBody>
      </p:sp>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12</a:t>
            </a:fld>
            <a:endParaRPr lang="fr-FR"/>
          </a:p>
        </p:txBody>
      </p:sp>
      <p:pic>
        <p:nvPicPr>
          <p:cNvPr id="6" name="Image 5">
            <a:extLst>
              <a:ext uri="{FF2B5EF4-FFF2-40B4-BE49-F238E27FC236}">
                <a16:creationId xmlns:a16="http://schemas.microsoft.com/office/drawing/2014/main" id="{4BCFF0CF-0CCA-460C-895D-CFADD87A46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77673"/>
            <a:ext cx="3251280" cy="3610154"/>
          </a:xfrm>
          <a:prstGeom prst="rect">
            <a:avLst/>
          </a:prstGeom>
        </p:spPr>
      </p:pic>
    </p:spTree>
    <p:extLst>
      <p:ext uri="{BB962C8B-B14F-4D97-AF65-F5344CB8AC3E}">
        <p14:creationId xmlns:p14="http://schemas.microsoft.com/office/powerpoint/2010/main" val="2382107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13</a:t>
            </a:fld>
            <a:endParaRPr lang="fr-FR"/>
          </a:p>
        </p:txBody>
      </p:sp>
      <p:grpSp>
        <p:nvGrpSpPr>
          <p:cNvPr id="45" name="Groupe 44">
            <a:extLst>
              <a:ext uri="{FF2B5EF4-FFF2-40B4-BE49-F238E27FC236}">
                <a16:creationId xmlns:a16="http://schemas.microsoft.com/office/drawing/2014/main" id="{EAF77128-8507-4168-BC1C-63F6AE8EB205}"/>
              </a:ext>
            </a:extLst>
          </p:cNvPr>
          <p:cNvGrpSpPr/>
          <p:nvPr/>
        </p:nvGrpSpPr>
        <p:grpSpPr>
          <a:xfrm>
            <a:off x="0" y="3626556"/>
            <a:ext cx="9105483" cy="1412538"/>
            <a:chOff x="0" y="3353597"/>
            <a:chExt cx="9105483" cy="1412538"/>
          </a:xfrm>
        </p:grpSpPr>
        <p:grpSp>
          <p:nvGrpSpPr>
            <p:cNvPr id="46" name="Groupe 45">
              <a:extLst>
                <a:ext uri="{FF2B5EF4-FFF2-40B4-BE49-F238E27FC236}">
                  <a16:creationId xmlns:a16="http://schemas.microsoft.com/office/drawing/2014/main" id="{0D2C3E9B-724E-44D8-9152-70C21CB3A24A}"/>
                </a:ext>
              </a:extLst>
            </p:cNvPr>
            <p:cNvGrpSpPr/>
            <p:nvPr/>
          </p:nvGrpSpPr>
          <p:grpSpPr>
            <a:xfrm>
              <a:off x="449527" y="3353597"/>
              <a:ext cx="8244945" cy="900753"/>
              <a:chOff x="227924" y="3353596"/>
              <a:chExt cx="8244945" cy="900753"/>
            </a:xfrm>
          </p:grpSpPr>
          <p:sp>
            <p:nvSpPr>
              <p:cNvPr id="49" name="Rectangle 48">
                <a:extLst>
                  <a:ext uri="{FF2B5EF4-FFF2-40B4-BE49-F238E27FC236}">
                    <a16:creationId xmlns:a16="http://schemas.microsoft.com/office/drawing/2014/main" id="{7D24543B-9DE8-4AA0-85A0-BD1628A96007}"/>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0" name="Rectangle 49">
                <a:extLst>
                  <a:ext uri="{FF2B5EF4-FFF2-40B4-BE49-F238E27FC236}">
                    <a16:creationId xmlns:a16="http://schemas.microsoft.com/office/drawing/2014/main" id="{C95086FB-CE6F-4F11-8404-F2B7785859AC}"/>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1" name="Rectangle 50">
                <a:extLst>
                  <a:ext uri="{FF2B5EF4-FFF2-40B4-BE49-F238E27FC236}">
                    <a16:creationId xmlns:a16="http://schemas.microsoft.com/office/drawing/2014/main" id="{1FE49F4E-F39A-4677-A48A-D10B2B8BB06F}"/>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2" name="Rectangle 51">
                <a:extLst>
                  <a:ext uri="{FF2B5EF4-FFF2-40B4-BE49-F238E27FC236}">
                    <a16:creationId xmlns:a16="http://schemas.microsoft.com/office/drawing/2014/main" id="{5F90B4E5-11F7-4316-9170-CE41FA7DEB3F}"/>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3" name="Rectangle 52">
                <a:extLst>
                  <a:ext uri="{FF2B5EF4-FFF2-40B4-BE49-F238E27FC236}">
                    <a16:creationId xmlns:a16="http://schemas.microsoft.com/office/drawing/2014/main" id="{DF04A83F-5526-4524-9650-8565A2BF834B}"/>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4" name="Organigramme : Document 53">
                <a:extLst>
                  <a:ext uri="{FF2B5EF4-FFF2-40B4-BE49-F238E27FC236}">
                    <a16:creationId xmlns:a16="http://schemas.microsoft.com/office/drawing/2014/main" id="{E7328CB2-DEA3-4D58-9465-8F0E0AEDCB28}"/>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7457C449-6B27-489C-882E-EE33075B7853}"/>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6" name="Rectangle 55">
                <a:extLst>
                  <a:ext uri="{FF2B5EF4-FFF2-40B4-BE49-F238E27FC236}">
                    <a16:creationId xmlns:a16="http://schemas.microsoft.com/office/drawing/2014/main" id="{C7FEA4D3-F8C2-4F56-AA8A-80EC2A32ADFF}"/>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57" name="Organigramme : Document 56">
                <a:extLst>
                  <a:ext uri="{FF2B5EF4-FFF2-40B4-BE49-F238E27FC236}">
                    <a16:creationId xmlns:a16="http://schemas.microsoft.com/office/drawing/2014/main" id="{793821F8-EBFF-4F6F-ABFC-EB0191401822}"/>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7" name="ZoneTexte 46">
              <a:extLst>
                <a:ext uri="{FF2B5EF4-FFF2-40B4-BE49-F238E27FC236}">
                  <a16:creationId xmlns:a16="http://schemas.microsoft.com/office/drawing/2014/main" id="{DA463AA6-D0C7-4225-A807-4C619264BB30}"/>
                </a:ext>
              </a:extLst>
            </p:cNvPr>
            <p:cNvSpPr txBox="1"/>
            <p:nvPr/>
          </p:nvSpPr>
          <p:spPr>
            <a:xfrm>
              <a:off x="0" y="4366025"/>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48" name="ZoneTexte 47">
              <a:extLst>
                <a:ext uri="{FF2B5EF4-FFF2-40B4-BE49-F238E27FC236}">
                  <a16:creationId xmlns:a16="http://schemas.microsoft.com/office/drawing/2014/main" id="{3FF27812-BC53-4B63-94C6-1F971E04EEE1}"/>
                </a:ext>
              </a:extLst>
            </p:cNvPr>
            <p:cNvSpPr txBox="1"/>
            <p:nvPr/>
          </p:nvSpPr>
          <p:spPr>
            <a:xfrm>
              <a:off x="7793720" y="4366025"/>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spTree>
    <p:extLst>
      <p:ext uri="{BB962C8B-B14F-4D97-AF65-F5344CB8AC3E}">
        <p14:creationId xmlns:p14="http://schemas.microsoft.com/office/powerpoint/2010/main" val="3736938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14</a:t>
            </a:fld>
            <a:endParaRPr lang="fr-FR"/>
          </a:p>
        </p:txBody>
      </p:sp>
      <p:grpSp>
        <p:nvGrpSpPr>
          <p:cNvPr id="10" name="Groupe 9">
            <a:extLst>
              <a:ext uri="{FF2B5EF4-FFF2-40B4-BE49-F238E27FC236}">
                <a16:creationId xmlns:a16="http://schemas.microsoft.com/office/drawing/2014/main" id="{3390761F-F078-4D53-8A6B-451E595C0070}"/>
              </a:ext>
            </a:extLst>
          </p:cNvPr>
          <p:cNvGrpSpPr/>
          <p:nvPr/>
        </p:nvGrpSpPr>
        <p:grpSpPr>
          <a:xfrm>
            <a:off x="248428" y="3626556"/>
            <a:ext cx="8650279" cy="1355966"/>
            <a:chOff x="248428" y="3626556"/>
            <a:chExt cx="8650279" cy="1355966"/>
          </a:xfrm>
        </p:grpSpPr>
        <p:sp>
          <p:nvSpPr>
            <p:cNvPr id="31" name="ZoneTexte 30">
              <a:extLst>
                <a:ext uri="{FF2B5EF4-FFF2-40B4-BE49-F238E27FC236}">
                  <a16:creationId xmlns:a16="http://schemas.microsoft.com/office/drawing/2014/main" id="{61ED83E3-4337-40D8-A9EE-B28A2177B5E7}"/>
                </a:ext>
              </a:extLst>
            </p:cNvPr>
            <p:cNvSpPr txBox="1"/>
            <p:nvPr/>
          </p:nvSpPr>
          <p:spPr>
            <a:xfrm>
              <a:off x="7586944" y="4579474"/>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nvGrpSpPr>
            <p:cNvPr id="8" name="Groupe 7">
              <a:extLst>
                <a:ext uri="{FF2B5EF4-FFF2-40B4-BE49-F238E27FC236}">
                  <a16:creationId xmlns:a16="http://schemas.microsoft.com/office/drawing/2014/main" id="{37CEDDBB-DDD5-4211-8DC8-922C322BFC38}"/>
                </a:ext>
              </a:extLst>
            </p:cNvPr>
            <p:cNvGrpSpPr/>
            <p:nvPr/>
          </p:nvGrpSpPr>
          <p:grpSpPr>
            <a:xfrm>
              <a:off x="449527" y="3626556"/>
              <a:ext cx="8244945" cy="900753"/>
              <a:chOff x="227924" y="3353596"/>
              <a:chExt cx="8244945" cy="900753"/>
            </a:xfrm>
          </p:grpSpPr>
          <p:sp>
            <p:nvSpPr>
              <p:cNvPr id="18" name="Rectangle 17">
                <a:extLst>
                  <a:ext uri="{FF2B5EF4-FFF2-40B4-BE49-F238E27FC236}">
                    <a16:creationId xmlns:a16="http://schemas.microsoft.com/office/drawing/2014/main" id="{E1424B86-D13A-4861-AA9C-758FC4AEF4FA}"/>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15" name="Rectangle 14">
                <a:extLst>
                  <a:ext uri="{FF2B5EF4-FFF2-40B4-BE49-F238E27FC236}">
                    <a16:creationId xmlns:a16="http://schemas.microsoft.com/office/drawing/2014/main" id="{C2182C87-F094-4D74-9E15-99683C40C315}"/>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16" name="Rectangle 15">
                <a:extLst>
                  <a:ext uri="{FF2B5EF4-FFF2-40B4-BE49-F238E27FC236}">
                    <a16:creationId xmlns:a16="http://schemas.microsoft.com/office/drawing/2014/main" id="{32438A59-77A0-49C0-98DF-59F7500525CA}"/>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5" name="Rectangle 4">
                <a:extLst>
                  <a:ext uri="{FF2B5EF4-FFF2-40B4-BE49-F238E27FC236}">
                    <a16:creationId xmlns:a16="http://schemas.microsoft.com/office/drawing/2014/main" id="{5E8A2B50-4FE3-467B-B0B5-D231434A8762}"/>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6" name="Rectangle 5">
                <a:extLst>
                  <a:ext uri="{FF2B5EF4-FFF2-40B4-BE49-F238E27FC236}">
                    <a16:creationId xmlns:a16="http://schemas.microsoft.com/office/drawing/2014/main" id="{20BC9E30-FEC3-4AA4-8992-605D9CAFC9E4}"/>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0" name="Organigramme : Document 19">
                <a:extLst>
                  <a:ext uri="{FF2B5EF4-FFF2-40B4-BE49-F238E27FC236}">
                    <a16:creationId xmlns:a16="http://schemas.microsoft.com/office/drawing/2014/main" id="{5ADC7D54-8775-470F-ABA4-898B24A623C7}"/>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D8884186-D449-4ABE-AD01-970764FC1E84}"/>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3" name="Rectangle 22">
                <a:extLst>
                  <a:ext uri="{FF2B5EF4-FFF2-40B4-BE49-F238E27FC236}">
                    <a16:creationId xmlns:a16="http://schemas.microsoft.com/office/drawing/2014/main" id="{56503DFA-0C0B-4269-AD7F-AEAB44FF291C}"/>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4" name="Organigramme : Document 23">
                <a:extLst>
                  <a:ext uri="{FF2B5EF4-FFF2-40B4-BE49-F238E27FC236}">
                    <a16:creationId xmlns:a16="http://schemas.microsoft.com/office/drawing/2014/main" id="{D210697B-20CA-45FA-BDEC-37717D93DCE8}"/>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5" name="ZoneTexte 24">
              <a:extLst>
                <a:ext uri="{FF2B5EF4-FFF2-40B4-BE49-F238E27FC236}">
                  <a16:creationId xmlns:a16="http://schemas.microsoft.com/office/drawing/2014/main" id="{C2DEE500-4F85-498E-840D-68AF25C938F8}"/>
                </a:ext>
              </a:extLst>
            </p:cNvPr>
            <p:cNvSpPr txBox="1"/>
            <p:nvPr/>
          </p:nvSpPr>
          <p:spPr>
            <a:xfrm>
              <a:off x="3916118" y="4582412"/>
              <a:ext cx="1311763" cy="400110"/>
            </a:xfrm>
            <a:prstGeom prst="rect">
              <a:avLst/>
            </a:prstGeom>
            <a:noFill/>
          </p:spPr>
          <p:txBody>
            <a:bodyPr wrap="square" rtlCol="0">
              <a:spAutoFit/>
            </a:bodyPr>
            <a:lstStyle/>
            <a:p>
              <a:pPr algn="ctr"/>
              <a:r>
                <a:rPr lang="fr-FR" sz="2000" dirty="0">
                  <a:latin typeface="Droid Sans"/>
                  <a:sym typeface="Droid Sans"/>
                </a:rPr>
                <a:t>0xFFFB</a:t>
              </a:r>
            </a:p>
          </p:txBody>
        </p:sp>
        <p:sp>
          <p:nvSpPr>
            <p:cNvPr id="26" name="ZoneTexte 25">
              <a:extLst>
                <a:ext uri="{FF2B5EF4-FFF2-40B4-BE49-F238E27FC236}">
                  <a16:creationId xmlns:a16="http://schemas.microsoft.com/office/drawing/2014/main" id="{E6BE8B9C-D90B-423E-BADE-97307F821DA6}"/>
                </a:ext>
              </a:extLst>
            </p:cNvPr>
            <p:cNvSpPr txBox="1"/>
            <p:nvPr/>
          </p:nvSpPr>
          <p:spPr>
            <a:xfrm>
              <a:off x="1144773" y="4582412"/>
              <a:ext cx="1311763" cy="400110"/>
            </a:xfrm>
            <a:prstGeom prst="rect">
              <a:avLst/>
            </a:prstGeom>
            <a:noFill/>
          </p:spPr>
          <p:txBody>
            <a:bodyPr wrap="square" rtlCol="0">
              <a:spAutoFit/>
            </a:bodyPr>
            <a:lstStyle/>
            <a:p>
              <a:pPr algn="ctr"/>
              <a:r>
                <a:rPr lang="fr-FR" sz="2000" dirty="0">
                  <a:latin typeface="Droid Sans"/>
                  <a:sym typeface="Droid Sans"/>
                </a:rPr>
                <a:t>0x0001</a:t>
              </a:r>
            </a:p>
          </p:txBody>
        </p:sp>
        <p:sp>
          <p:nvSpPr>
            <p:cNvPr id="28" name="ZoneTexte 27">
              <a:extLst>
                <a:ext uri="{FF2B5EF4-FFF2-40B4-BE49-F238E27FC236}">
                  <a16:creationId xmlns:a16="http://schemas.microsoft.com/office/drawing/2014/main" id="{7FE7B278-8C2B-4168-A7E9-03B7FE176797}"/>
                </a:ext>
              </a:extLst>
            </p:cNvPr>
            <p:cNvSpPr txBox="1"/>
            <p:nvPr/>
          </p:nvSpPr>
          <p:spPr>
            <a:xfrm>
              <a:off x="4880827" y="4582412"/>
              <a:ext cx="1311763" cy="400110"/>
            </a:xfrm>
            <a:prstGeom prst="rect">
              <a:avLst/>
            </a:prstGeom>
            <a:noFill/>
          </p:spPr>
          <p:txBody>
            <a:bodyPr wrap="square" rtlCol="0">
              <a:spAutoFit/>
            </a:bodyPr>
            <a:lstStyle/>
            <a:p>
              <a:pPr algn="ctr"/>
              <a:r>
                <a:rPr lang="fr-FR" sz="2000" dirty="0">
                  <a:latin typeface="Droid Sans"/>
                  <a:sym typeface="Droid Sans"/>
                </a:rPr>
                <a:t>0xFFFC</a:t>
              </a:r>
            </a:p>
          </p:txBody>
        </p:sp>
        <p:sp>
          <p:nvSpPr>
            <p:cNvPr id="29" name="ZoneTexte 28">
              <a:extLst>
                <a:ext uri="{FF2B5EF4-FFF2-40B4-BE49-F238E27FC236}">
                  <a16:creationId xmlns:a16="http://schemas.microsoft.com/office/drawing/2014/main" id="{46F3646D-A2F3-46FA-8610-06C72CCC364A}"/>
                </a:ext>
              </a:extLst>
            </p:cNvPr>
            <p:cNvSpPr txBox="1"/>
            <p:nvPr/>
          </p:nvSpPr>
          <p:spPr>
            <a:xfrm>
              <a:off x="5786710" y="4580943"/>
              <a:ext cx="1311763" cy="400110"/>
            </a:xfrm>
            <a:prstGeom prst="rect">
              <a:avLst/>
            </a:prstGeom>
            <a:noFill/>
          </p:spPr>
          <p:txBody>
            <a:bodyPr wrap="square" rtlCol="0">
              <a:spAutoFit/>
            </a:bodyPr>
            <a:lstStyle/>
            <a:p>
              <a:pPr algn="ctr"/>
              <a:r>
                <a:rPr lang="fr-FR" sz="2000" dirty="0">
                  <a:latin typeface="Droid Sans"/>
                  <a:sym typeface="Droid Sans"/>
                </a:rPr>
                <a:t>0xFFFD</a:t>
              </a:r>
            </a:p>
          </p:txBody>
        </p:sp>
        <p:sp>
          <p:nvSpPr>
            <p:cNvPr id="30" name="ZoneTexte 29">
              <a:extLst>
                <a:ext uri="{FF2B5EF4-FFF2-40B4-BE49-F238E27FC236}">
                  <a16:creationId xmlns:a16="http://schemas.microsoft.com/office/drawing/2014/main" id="{F98215C3-3C8F-46FB-A685-9435C6380788}"/>
                </a:ext>
              </a:extLst>
            </p:cNvPr>
            <p:cNvSpPr txBox="1"/>
            <p:nvPr/>
          </p:nvSpPr>
          <p:spPr>
            <a:xfrm>
              <a:off x="6686192" y="4579474"/>
              <a:ext cx="1311763" cy="400110"/>
            </a:xfrm>
            <a:prstGeom prst="rect">
              <a:avLst/>
            </a:prstGeom>
            <a:noFill/>
          </p:spPr>
          <p:txBody>
            <a:bodyPr wrap="square" rtlCol="0">
              <a:spAutoFit/>
            </a:bodyPr>
            <a:lstStyle/>
            <a:p>
              <a:pPr algn="ctr"/>
              <a:r>
                <a:rPr lang="fr-FR" sz="2000" dirty="0">
                  <a:latin typeface="Droid Sans"/>
                  <a:sym typeface="Droid Sans"/>
                </a:rPr>
                <a:t>0xFFFE</a:t>
              </a:r>
            </a:p>
          </p:txBody>
        </p:sp>
        <p:sp>
          <p:nvSpPr>
            <p:cNvPr id="27" name="ZoneTexte 26">
              <a:extLst>
                <a:ext uri="{FF2B5EF4-FFF2-40B4-BE49-F238E27FC236}">
                  <a16:creationId xmlns:a16="http://schemas.microsoft.com/office/drawing/2014/main" id="{8E9F54F3-376B-44AF-A4AB-A9DD49797730}"/>
                </a:ext>
              </a:extLst>
            </p:cNvPr>
            <p:cNvSpPr txBox="1"/>
            <p:nvPr/>
          </p:nvSpPr>
          <p:spPr>
            <a:xfrm>
              <a:off x="248428" y="4579474"/>
              <a:ext cx="1311763" cy="400110"/>
            </a:xfrm>
            <a:prstGeom prst="rect">
              <a:avLst/>
            </a:prstGeom>
            <a:noFill/>
          </p:spPr>
          <p:txBody>
            <a:bodyPr wrap="square" rtlCol="0">
              <a:spAutoFit/>
            </a:bodyPr>
            <a:lstStyle/>
            <a:p>
              <a:pPr algn="ctr"/>
              <a:r>
                <a:rPr lang="fr-FR" sz="2000" dirty="0">
                  <a:latin typeface="Droid Sans"/>
                  <a:sym typeface="Droid Sans"/>
                </a:rPr>
                <a:t>0x0000</a:t>
              </a:r>
            </a:p>
          </p:txBody>
        </p:sp>
      </p:grpSp>
    </p:spTree>
    <p:extLst>
      <p:ext uri="{BB962C8B-B14F-4D97-AF65-F5344CB8AC3E}">
        <p14:creationId xmlns:p14="http://schemas.microsoft.com/office/powerpoint/2010/main" val="9796320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15</a:t>
            </a:fld>
            <a:endParaRPr lang="fr-FR"/>
          </a:p>
        </p:txBody>
      </p:sp>
      <p:grpSp>
        <p:nvGrpSpPr>
          <p:cNvPr id="10" name="Groupe 9">
            <a:extLst>
              <a:ext uri="{FF2B5EF4-FFF2-40B4-BE49-F238E27FC236}">
                <a16:creationId xmlns:a16="http://schemas.microsoft.com/office/drawing/2014/main" id="{2FA0F7D3-E075-43EF-A55D-17836E9CAB69}"/>
              </a:ext>
            </a:extLst>
          </p:cNvPr>
          <p:cNvGrpSpPr/>
          <p:nvPr/>
        </p:nvGrpSpPr>
        <p:grpSpPr>
          <a:xfrm>
            <a:off x="248428" y="3626556"/>
            <a:ext cx="8650279" cy="1355966"/>
            <a:chOff x="248428" y="3626556"/>
            <a:chExt cx="8650279" cy="1355966"/>
          </a:xfrm>
        </p:grpSpPr>
        <p:sp>
          <p:nvSpPr>
            <p:cNvPr id="31" name="ZoneTexte 30">
              <a:extLst>
                <a:ext uri="{FF2B5EF4-FFF2-40B4-BE49-F238E27FC236}">
                  <a16:creationId xmlns:a16="http://schemas.microsoft.com/office/drawing/2014/main" id="{61ED83E3-4337-40D8-A9EE-B28A2177B5E7}"/>
                </a:ext>
              </a:extLst>
            </p:cNvPr>
            <p:cNvSpPr txBox="1"/>
            <p:nvPr/>
          </p:nvSpPr>
          <p:spPr>
            <a:xfrm>
              <a:off x="7586944" y="4579474"/>
              <a:ext cx="1311763" cy="400110"/>
            </a:xfrm>
            <a:prstGeom prst="rect">
              <a:avLst/>
            </a:prstGeom>
            <a:noFill/>
          </p:spPr>
          <p:txBody>
            <a:bodyPr wrap="square" rtlCol="0">
              <a:spAutoFit/>
            </a:bodyPr>
            <a:lstStyle/>
            <a:p>
              <a:pPr algn="ctr"/>
              <a:r>
                <a:rPr lang="fr-FR" sz="2000" dirty="0">
                  <a:latin typeface="Droid Sans"/>
                  <a:sym typeface="Droid Sans"/>
                </a:rPr>
                <a:t>0xFFFF</a:t>
              </a:r>
            </a:p>
          </p:txBody>
        </p:sp>
        <p:sp>
          <p:nvSpPr>
            <p:cNvPr id="26" name="ZoneTexte 25">
              <a:extLst>
                <a:ext uri="{FF2B5EF4-FFF2-40B4-BE49-F238E27FC236}">
                  <a16:creationId xmlns:a16="http://schemas.microsoft.com/office/drawing/2014/main" id="{E6BE8B9C-D90B-423E-BADE-97307F821DA6}"/>
                </a:ext>
              </a:extLst>
            </p:cNvPr>
            <p:cNvSpPr txBox="1"/>
            <p:nvPr/>
          </p:nvSpPr>
          <p:spPr>
            <a:xfrm>
              <a:off x="1144773" y="4582412"/>
              <a:ext cx="1311763" cy="400110"/>
            </a:xfrm>
            <a:prstGeom prst="rect">
              <a:avLst/>
            </a:prstGeom>
            <a:noFill/>
          </p:spPr>
          <p:txBody>
            <a:bodyPr wrap="square" rtlCol="0">
              <a:spAutoFit/>
            </a:bodyPr>
            <a:lstStyle/>
            <a:p>
              <a:pPr algn="ctr"/>
              <a:r>
                <a:rPr lang="fr-FR" sz="2000" dirty="0">
                  <a:latin typeface="Droid Sans"/>
                  <a:sym typeface="Droid Sans"/>
                </a:rPr>
                <a:t>0x0001</a:t>
              </a:r>
            </a:p>
          </p:txBody>
        </p:sp>
        <p:sp>
          <p:nvSpPr>
            <p:cNvPr id="28" name="ZoneTexte 27">
              <a:extLst>
                <a:ext uri="{FF2B5EF4-FFF2-40B4-BE49-F238E27FC236}">
                  <a16:creationId xmlns:a16="http://schemas.microsoft.com/office/drawing/2014/main" id="{7FE7B278-8C2B-4168-A7E9-03B7FE176797}"/>
                </a:ext>
              </a:extLst>
            </p:cNvPr>
            <p:cNvSpPr txBox="1"/>
            <p:nvPr/>
          </p:nvSpPr>
          <p:spPr>
            <a:xfrm>
              <a:off x="4880827" y="4582412"/>
              <a:ext cx="1311763" cy="400110"/>
            </a:xfrm>
            <a:prstGeom prst="rect">
              <a:avLst/>
            </a:prstGeom>
            <a:noFill/>
          </p:spPr>
          <p:txBody>
            <a:bodyPr wrap="square" rtlCol="0">
              <a:spAutoFit/>
            </a:bodyPr>
            <a:lstStyle/>
            <a:p>
              <a:pPr algn="ctr"/>
              <a:r>
                <a:rPr lang="fr-FR" sz="2000" dirty="0">
                  <a:latin typeface="Droid Sans"/>
                  <a:sym typeface="Droid Sans"/>
                </a:rPr>
                <a:t>0xFFFC</a:t>
              </a:r>
            </a:p>
          </p:txBody>
        </p:sp>
        <p:sp>
          <p:nvSpPr>
            <p:cNvPr id="29" name="ZoneTexte 28">
              <a:extLst>
                <a:ext uri="{FF2B5EF4-FFF2-40B4-BE49-F238E27FC236}">
                  <a16:creationId xmlns:a16="http://schemas.microsoft.com/office/drawing/2014/main" id="{46F3646D-A2F3-46FA-8610-06C72CCC364A}"/>
                </a:ext>
              </a:extLst>
            </p:cNvPr>
            <p:cNvSpPr txBox="1"/>
            <p:nvPr/>
          </p:nvSpPr>
          <p:spPr>
            <a:xfrm>
              <a:off x="5786710" y="4580943"/>
              <a:ext cx="1311763" cy="400110"/>
            </a:xfrm>
            <a:prstGeom prst="rect">
              <a:avLst/>
            </a:prstGeom>
            <a:noFill/>
          </p:spPr>
          <p:txBody>
            <a:bodyPr wrap="square" rtlCol="0">
              <a:spAutoFit/>
            </a:bodyPr>
            <a:lstStyle/>
            <a:p>
              <a:pPr algn="ctr"/>
              <a:r>
                <a:rPr lang="fr-FR" sz="2000" dirty="0">
                  <a:latin typeface="Droid Sans"/>
                  <a:sym typeface="Droid Sans"/>
                </a:rPr>
                <a:t>0xFFFD</a:t>
              </a:r>
            </a:p>
          </p:txBody>
        </p:sp>
        <p:sp>
          <p:nvSpPr>
            <p:cNvPr id="30" name="ZoneTexte 29">
              <a:extLst>
                <a:ext uri="{FF2B5EF4-FFF2-40B4-BE49-F238E27FC236}">
                  <a16:creationId xmlns:a16="http://schemas.microsoft.com/office/drawing/2014/main" id="{F98215C3-3C8F-46FB-A685-9435C6380788}"/>
                </a:ext>
              </a:extLst>
            </p:cNvPr>
            <p:cNvSpPr txBox="1"/>
            <p:nvPr/>
          </p:nvSpPr>
          <p:spPr>
            <a:xfrm>
              <a:off x="6686192" y="4579474"/>
              <a:ext cx="1311763" cy="400110"/>
            </a:xfrm>
            <a:prstGeom prst="rect">
              <a:avLst/>
            </a:prstGeom>
            <a:noFill/>
          </p:spPr>
          <p:txBody>
            <a:bodyPr wrap="square" rtlCol="0">
              <a:spAutoFit/>
            </a:bodyPr>
            <a:lstStyle/>
            <a:p>
              <a:pPr algn="ctr"/>
              <a:r>
                <a:rPr lang="fr-FR" sz="2000" dirty="0">
                  <a:latin typeface="Droid Sans"/>
                  <a:sym typeface="Droid Sans"/>
                </a:rPr>
                <a:t>0xFFFE</a:t>
              </a:r>
            </a:p>
          </p:txBody>
        </p:sp>
        <p:grpSp>
          <p:nvGrpSpPr>
            <p:cNvPr id="32" name="Groupe 31">
              <a:extLst>
                <a:ext uri="{FF2B5EF4-FFF2-40B4-BE49-F238E27FC236}">
                  <a16:creationId xmlns:a16="http://schemas.microsoft.com/office/drawing/2014/main" id="{0FBDF5C0-1B1E-4D76-B052-0CC33C263B0C}"/>
                </a:ext>
              </a:extLst>
            </p:cNvPr>
            <p:cNvGrpSpPr/>
            <p:nvPr/>
          </p:nvGrpSpPr>
          <p:grpSpPr>
            <a:xfrm>
              <a:off x="449527" y="3626556"/>
              <a:ext cx="8244945" cy="900753"/>
              <a:chOff x="227924" y="3353596"/>
              <a:chExt cx="8244945" cy="900753"/>
            </a:xfrm>
          </p:grpSpPr>
          <p:sp>
            <p:nvSpPr>
              <p:cNvPr id="35" name="Rectangle 34">
                <a:extLst>
                  <a:ext uri="{FF2B5EF4-FFF2-40B4-BE49-F238E27FC236}">
                    <a16:creationId xmlns:a16="http://schemas.microsoft.com/office/drawing/2014/main" id="{7E1B3B7A-48C7-47B3-A499-5C885D786B8B}"/>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‘I’</a:t>
                </a:r>
              </a:p>
            </p:txBody>
          </p:sp>
          <p:sp>
            <p:nvSpPr>
              <p:cNvPr id="36" name="Rectangle 35">
                <a:extLst>
                  <a:ext uri="{FF2B5EF4-FFF2-40B4-BE49-F238E27FC236}">
                    <a16:creationId xmlns:a16="http://schemas.microsoft.com/office/drawing/2014/main" id="{6F74840C-90CA-43D0-8C0A-22BFA79FCB5E}"/>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‘P’</a:t>
                </a:r>
              </a:p>
            </p:txBody>
          </p:sp>
          <p:sp>
            <p:nvSpPr>
              <p:cNvPr id="37" name="Rectangle 36">
                <a:extLst>
                  <a:ext uri="{FF2B5EF4-FFF2-40B4-BE49-F238E27FC236}">
                    <a16:creationId xmlns:a16="http://schemas.microsoft.com/office/drawing/2014/main" id="{EB7C295F-C0FB-4CED-8E78-9E5716AAFA51}"/>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‘E’</a:t>
                </a:r>
                <a:endParaRPr lang="fr-FR" dirty="0">
                  <a:solidFill>
                    <a:schemeClr val="tx1"/>
                  </a:solidFill>
                </a:endParaRPr>
              </a:p>
            </p:txBody>
          </p:sp>
          <p:sp>
            <p:nvSpPr>
              <p:cNvPr id="38" name="Rectangle 37">
                <a:extLst>
                  <a:ext uri="{FF2B5EF4-FFF2-40B4-BE49-F238E27FC236}">
                    <a16:creationId xmlns:a16="http://schemas.microsoft.com/office/drawing/2014/main" id="{3392C7F6-21D3-4CE6-988C-EBD20ABCCD8D}"/>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‘A’</a:t>
                </a:r>
              </a:p>
            </p:txBody>
          </p:sp>
          <p:sp>
            <p:nvSpPr>
              <p:cNvPr id="39" name="Rectangle 38">
                <a:extLst>
                  <a:ext uri="{FF2B5EF4-FFF2-40B4-BE49-F238E27FC236}">
                    <a16:creationId xmlns:a16="http://schemas.microsoft.com/office/drawing/2014/main" id="{7E285E22-7A0D-4015-8D34-036F33FE73FA}"/>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‘T’</a:t>
                </a:r>
              </a:p>
            </p:txBody>
          </p:sp>
          <p:sp>
            <p:nvSpPr>
              <p:cNvPr id="40" name="Organigramme : Document 39">
                <a:extLst>
                  <a:ext uri="{FF2B5EF4-FFF2-40B4-BE49-F238E27FC236}">
                    <a16:creationId xmlns:a16="http://schemas.microsoft.com/office/drawing/2014/main" id="{E0F9D91F-DD50-4BBB-9D78-3394D52DA3EC}"/>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40">
                <a:extLst>
                  <a:ext uri="{FF2B5EF4-FFF2-40B4-BE49-F238E27FC236}">
                    <a16:creationId xmlns:a16="http://schemas.microsoft.com/office/drawing/2014/main" id="{C3120742-1C7C-4B3D-A661-6F0B2257E887}"/>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42</a:t>
                </a:r>
              </a:p>
            </p:txBody>
          </p:sp>
          <p:sp>
            <p:nvSpPr>
              <p:cNvPr id="42" name="Rectangle 41">
                <a:extLst>
                  <a:ext uri="{FF2B5EF4-FFF2-40B4-BE49-F238E27FC236}">
                    <a16:creationId xmlns:a16="http://schemas.microsoft.com/office/drawing/2014/main" id="{3E4B37B7-3F8D-4C43-AD23-13DDBC6830B8}"/>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43" name="Organigramme : Document 42">
                <a:extLst>
                  <a:ext uri="{FF2B5EF4-FFF2-40B4-BE49-F238E27FC236}">
                    <a16:creationId xmlns:a16="http://schemas.microsoft.com/office/drawing/2014/main" id="{5A448A55-674E-4FB6-9CD4-683B78E4D2BB}"/>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33" name="ZoneTexte 32">
              <a:extLst>
                <a:ext uri="{FF2B5EF4-FFF2-40B4-BE49-F238E27FC236}">
                  <a16:creationId xmlns:a16="http://schemas.microsoft.com/office/drawing/2014/main" id="{CD5E6642-F9E1-4510-A670-B5386C3FFE41}"/>
                </a:ext>
              </a:extLst>
            </p:cNvPr>
            <p:cNvSpPr txBox="1"/>
            <p:nvPr/>
          </p:nvSpPr>
          <p:spPr>
            <a:xfrm>
              <a:off x="248428" y="4579474"/>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44" name="ZoneTexte 43">
              <a:extLst>
                <a:ext uri="{FF2B5EF4-FFF2-40B4-BE49-F238E27FC236}">
                  <a16:creationId xmlns:a16="http://schemas.microsoft.com/office/drawing/2014/main" id="{2B7EBCDE-A8C4-4A4A-8384-52545A95D330}"/>
                </a:ext>
              </a:extLst>
            </p:cNvPr>
            <p:cNvSpPr txBox="1"/>
            <p:nvPr/>
          </p:nvSpPr>
          <p:spPr>
            <a:xfrm>
              <a:off x="3916118" y="4582412"/>
              <a:ext cx="1311763" cy="400110"/>
            </a:xfrm>
            <a:prstGeom prst="rect">
              <a:avLst/>
            </a:prstGeom>
            <a:noFill/>
          </p:spPr>
          <p:txBody>
            <a:bodyPr wrap="square" rtlCol="0">
              <a:spAutoFit/>
            </a:bodyPr>
            <a:lstStyle/>
            <a:p>
              <a:pPr algn="ctr"/>
              <a:r>
                <a:rPr lang="fr-FR" sz="2000" dirty="0">
                  <a:latin typeface="Droid Sans"/>
                  <a:sym typeface="Droid Sans"/>
                </a:rPr>
                <a:t>0xFFFB</a:t>
              </a:r>
            </a:p>
          </p:txBody>
        </p:sp>
      </p:grpSp>
      <p:sp>
        <p:nvSpPr>
          <p:cNvPr id="9" name="ZoneTexte 8">
            <a:extLst>
              <a:ext uri="{FF2B5EF4-FFF2-40B4-BE49-F238E27FC236}">
                <a16:creationId xmlns:a16="http://schemas.microsoft.com/office/drawing/2014/main" id="{DA75B249-BA93-44CA-91ED-DCC4CA80F43D}"/>
              </a:ext>
            </a:extLst>
          </p:cNvPr>
          <p:cNvSpPr txBox="1"/>
          <p:nvPr/>
        </p:nvSpPr>
        <p:spPr>
          <a:xfrm>
            <a:off x="457200" y="2110085"/>
            <a:ext cx="2583180" cy="923330"/>
          </a:xfrm>
          <a:prstGeom prst="rect">
            <a:avLst/>
          </a:prstGeom>
          <a:noFill/>
        </p:spPr>
        <p:txBody>
          <a:bodyPr wrap="square" rtlCol="0">
            <a:spAutoFit/>
          </a:bodyPr>
          <a:lstStyle/>
          <a:p>
            <a:r>
              <a:rPr lang="fr-FR" sz="1800" dirty="0" err="1">
                <a:latin typeface="Courier New" panose="02070309020205020404" pitchFamily="49" charset="0"/>
                <a:cs typeface="Courier New" panose="02070309020205020404" pitchFamily="49" charset="0"/>
              </a:rPr>
              <a:t>int</a:t>
            </a:r>
            <a:r>
              <a:rPr lang="fr-FR" sz="1800" dirty="0">
                <a:latin typeface="Courier New" panose="02070309020205020404" pitchFamily="49" charset="0"/>
                <a:cs typeface="Courier New" panose="02070309020205020404" pitchFamily="49" charset="0"/>
              </a:rPr>
              <a:t> *nb = 0x0001;</a:t>
            </a:r>
          </a:p>
          <a:p>
            <a:endParaRPr lang="fr-FR" sz="1800" dirty="0">
              <a:latin typeface="Courier New" panose="02070309020205020404" pitchFamily="49" charset="0"/>
              <a:cs typeface="Courier New" panose="02070309020205020404" pitchFamily="49" charset="0"/>
            </a:endParaRPr>
          </a:p>
          <a:p>
            <a:r>
              <a:rPr lang="fr-FR" sz="1800" dirty="0">
                <a:latin typeface="Courier New" panose="02070309020205020404" pitchFamily="49" charset="0"/>
                <a:cs typeface="Courier New" panose="02070309020205020404" pitchFamily="49" charset="0"/>
              </a:rPr>
              <a:t>(*nb) == 42</a:t>
            </a:r>
          </a:p>
        </p:txBody>
      </p:sp>
      <p:sp>
        <p:nvSpPr>
          <p:cNvPr id="45" name="ZoneTexte 44">
            <a:extLst>
              <a:ext uri="{FF2B5EF4-FFF2-40B4-BE49-F238E27FC236}">
                <a16:creationId xmlns:a16="http://schemas.microsoft.com/office/drawing/2014/main" id="{23B1BD86-B78E-4214-A0A3-03DB2883B16B}"/>
              </a:ext>
            </a:extLst>
          </p:cNvPr>
          <p:cNvSpPr txBox="1"/>
          <p:nvPr/>
        </p:nvSpPr>
        <p:spPr>
          <a:xfrm>
            <a:off x="4190709" y="1694587"/>
            <a:ext cx="4496091" cy="1754326"/>
          </a:xfrm>
          <a:prstGeom prst="rect">
            <a:avLst/>
          </a:prstGeom>
          <a:noFill/>
        </p:spPr>
        <p:txBody>
          <a:bodyPr wrap="square" rtlCol="0">
            <a:spAutoFit/>
          </a:bodyPr>
          <a:lstStyle/>
          <a:p>
            <a:r>
              <a:rPr lang="fr-FR" sz="1800" dirty="0">
                <a:latin typeface="Courier New" panose="02070309020205020404" pitchFamily="49" charset="0"/>
                <a:cs typeface="Courier New" panose="02070309020205020404" pitchFamily="49" charset="0"/>
              </a:rPr>
              <a:t>char *</a:t>
            </a:r>
            <a:r>
              <a:rPr lang="fr-FR" sz="1800" dirty="0" err="1">
                <a:latin typeface="Courier New" panose="02070309020205020404" pitchFamily="49" charset="0"/>
                <a:cs typeface="Courier New" panose="02070309020205020404" pitchFamily="49" charset="0"/>
              </a:rPr>
              <a:t>str</a:t>
            </a:r>
            <a:r>
              <a:rPr lang="fr-FR" sz="1800" dirty="0">
                <a:latin typeface="Courier New" panose="02070309020205020404" pitchFamily="49" charset="0"/>
                <a:cs typeface="Courier New" panose="02070309020205020404" pitchFamily="49" charset="0"/>
              </a:rPr>
              <a:t> = 0xFFFB;</a:t>
            </a:r>
          </a:p>
          <a:p>
            <a:endParaRPr lang="fr-FR" sz="1800" dirty="0">
              <a:latin typeface="Courier New" panose="02070309020205020404" pitchFamily="49" charset="0"/>
              <a:cs typeface="Courier New" panose="02070309020205020404" pitchFamily="49" charset="0"/>
            </a:endParaRPr>
          </a:p>
          <a:p>
            <a:r>
              <a:rPr lang="fr-FR" sz="1800" dirty="0" err="1">
                <a:latin typeface="Courier New" panose="02070309020205020404" pitchFamily="49" charset="0"/>
                <a:cs typeface="Courier New" panose="02070309020205020404" pitchFamily="49" charset="0"/>
              </a:rPr>
              <a:t>str</a:t>
            </a:r>
            <a:r>
              <a:rPr lang="fr-FR" sz="1800" dirty="0">
                <a:latin typeface="Courier New" panose="02070309020205020404" pitchFamily="49" charset="0"/>
                <a:cs typeface="Courier New" panose="02070309020205020404" pitchFamily="49" charset="0"/>
              </a:rPr>
              <a:t>[0] = ‘A’;   // 0xFFFB</a:t>
            </a:r>
          </a:p>
          <a:p>
            <a:r>
              <a:rPr lang="fr-FR" sz="1800" dirty="0" err="1">
                <a:latin typeface="Courier New" panose="02070309020205020404" pitchFamily="49" charset="0"/>
                <a:cs typeface="Courier New" panose="02070309020205020404" pitchFamily="49" charset="0"/>
              </a:rPr>
              <a:t>str</a:t>
            </a:r>
            <a:r>
              <a:rPr lang="fr-FR" sz="1800" dirty="0">
                <a:latin typeface="Courier New" panose="02070309020205020404" pitchFamily="49" charset="0"/>
                <a:cs typeface="Courier New" panose="02070309020205020404" pitchFamily="49" charset="0"/>
              </a:rPr>
              <a:t>[1] = ‘T’;   // 0xFFFC</a:t>
            </a:r>
          </a:p>
          <a:p>
            <a:r>
              <a:rPr lang="fr-FR" sz="1800" dirty="0" err="1">
                <a:latin typeface="Courier New" panose="02070309020205020404" pitchFamily="49" charset="0"/>
                <a:cs typeface="Courier New" panose="02070309020205020404" pitchFamily="49" charset="0"/>
              </a:rPr>
              <a:t>str</a:t>
            </a:r>
            <a:r>
              <a:rPr lang="fr-FR" sz="1800" dirty="0">
                <a:latin typeface="Courier New" panose="02070309020205020404" pitchFamily="49" charset="0"/>
                <a:cs typeface="Courier New" panose="02070309020205020404" pitchFamily="49" charset="0"/>
              </a:rPr>
              <a:t>[2] = ‘I’;    // 0xFFFD</a:t>
            </a:r>
          </a:p>
          <a:p>
            <a:r>
              <a:rPr lang="fr-FR" sz="18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7156320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16</a:t>
            </a:fld>
            <a:endParaRPr lang="fr-FR"/>
          </a:p>
        </p:txBody>
      </p:sp>
      <p:cxnSp>
        <p:nvCxnSpPr>
          <p:cNvPr id="14" name="Connecteur droit 13">
            <a:extLst>
              <a:ext uri="{FF2B5EF4-FFF2-40B4-BE49-F238E27FC236}">
                <a16:creationId xmlns:a16="http://schemas.microsoft.com/office/drawing/2014/main" id="{F47D2F2D-5DED-4850-8181-0D850C160FF4}"/>
              </a:ext>
            </a:extLst>
          </p:cNvPr>
          <p:cNvCxnSpPr>
            <a:cxnSpLocks/>
          </p:cNvCxnSpPr>
          <p:nvPr/>
        </p:nvCxnSpPr>
        <p:spPr>
          <a:xfrm>
            <a:off x="457200" y="3120390"/>
            <a:ext cx="8099584" cy="0"/>
          </a:xfrm>
          <a:prstGeom prst="line">
            <a:avLst/>
          </a:prstGeom>
          <a:ln w="19050">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1CFE9F96-5FDE-4B48-8E26-5633EA07A550}"/>
              </a:ext>
            </a:extLst>
          </p:cNvPr>
          <p:cNvSpPr txBox="1"/>
          <p:nvPr/>
        </p:nvSpPr>
        <p:spPr>
          <a:xfrm>
            <a:off x="3136591" y="2663189"/>
            <a:ext cx="2108235" cy="369332"/>
          </a:xfrm>
          <a:prstGeom prst="rect">
            <a:avLst/>
          </a:prstGeom>
          <a:noFill/>
        </p:spPr>
        <p:txBody>
          <a:bodyPr wrap="square" rtlCol="0">
            <a:spAutoFit/>
          </a:bodyPr>
          <a:lstStyle/>
          <a:p>
            <a:pPr algn="ctr"/>
            <a:r>
              <a:rPr lang="fr-FR" sz="1800" dirty="0"/>
              <a:t>e.g.: 64 </a:t>
            </a:r>
            <a:r>
              <a:rPr lang="fr-FR" sz="1800" dirty="0" err="1"/>
              <a:t>kB</a:t>
            </a:r>
            <a:endParaRPr lang="fr-FR" sz="1800" dirty="0"/>
          </a:p>
        </p:txBody>
      </p:sp>
      <p:grpSp>
        <p:nvGrpSpPr>
          <p:cNvPr id="7" name="Groupe 6">
            <a:extLst>
              <a:ext uri="{FF2B5EF4-FFF2-40B4-BE49-F238E27FC236}">
                <a16:creationId xmlns:a16="http://schemas.microsoft.com/office/drawing/2014/main" id="{CEBB96EE-E237-4613-8B66-9C5F32125CEA}"/>
              </a:ext>
            </a:extLst>
          </p:cNvPr>
          <p:cNvGrpSpPr/>
          <p:nvPr/>
        </p:nvGrpSpPr>
        <p:grpSpPr>
          <a:xfrm>
            <a:off x="0" y="3626556"/>
            <a:ext cx="9105483" cy="1412538"/>
            <a:chOff x="0" y="3626556"/>
            <a:chExt cx="9105483" cy="1412538"/>
          </a:xfrm>
        </p:grpSpPr>
        <p:sp>
          <p:nvSpPr>
            <p:cNvPr id="11" name="ZoneTexte 10">
              <a:extLst>
                <a:ext uri="{FF2B5EF4-FFF2-40B4-BE49-F238E27FC236}">
                  <a16:creationId xmlns:a16="http://schemas.microsoft.com/office/drawing/2014/main" id="{4CB5394D-A347-42A2-BBA4-82C358DEB4C1}"/>
                </a:ext>
              </a:extLst>
            </p:cNvPr>
            <p:cNvSpPr txBox="1"/>
            <p:nvPr/>
          </p:nvSpPr>
          <p:spPr>
            <a:xfrm>
              <a:off x="0" y="4638984"/>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25" name="ZoneTexte 24">
              <a:extLst>
                <a:ext uri="{FF2B5EF4-FFF2-40B4-BE49-F238E27FC236}">
                  <a16:creationId xmlns:a16="http://schemas.microsoft.com/office/drawing/2014/main" id="{C2DEE500-4F85-498E-840D-68AF25C938F8}"/>
                </a:ext>
              </a:extLst>
            </p:cNvPr>
            <p:cNvSpPr txBox="1"/>
            <p:nvPr/>
          </p:nvSpPr>
          <p:spPr>
            <a:xfrm>
              <a:off x="7793720" y="4638984"/>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nvGrpSpPr>
            <p:cNvPr id="31" name="Groupe 30">
              <a:extLst>
                <a:ext uri="{FF2B5EF4-FFF2-40B4-BE49-F238E27FC236}">
                  <a16:creationId xmlns:a16="http://schemas.microsoft.com/office/drawing/2014/main" id="{667F9406-DA61-4E14-AB3A-1533D9D6B9CD}"/>
                </a:ext>
              </a:extLst>
            </p:cNvPr>
            <p:cNvGrpSpPr/>
            <p:nvPr/>
          </p:nvGrpSpPr>
          <p:grpSpPr>
            <a:xfrm>
              <a:off x="449527" y="3626556"/>
              <a:ext cx="8244945" cy="900753"/>
              <a:chOff x="227924" y="3353596"/>
              <a:chExt cx="8244945" cy="900753"/>
            </a:xfrm>
          </p:grpSpPr>
          <p:sp>
            <p:nvSpPr>
              <p:cNvPr id="34" name="Rectangle 33">
                <a:extLst>
                  <a:ext uri="{FF2B5EF4-FFF2-40B4-BE49-F238E27FC236}">
                    <a16:creationId xmlns:a16="http://schemas.microsoft.com/office/drawing/2014/main" id="{5616A9B6-E650-4626-B096-16A1B0A754E4}"/>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‘I’</a:t>
                </a:r>
              </a:p>
            </p:txBody>
          </p:sp>
          <p:sp>
            <p:nvSpPr>
              <p:cNvPr id="35" name="Rectangle 34">
                <a:extLst>
                  <a:ext uri="{FF2B5EF4-FFF2-40B4-BE49-F238E27FC236}">
                    <a16:creationId xmlns:a16="http://schemas.microsoft.com/office/drawing/2014/main" id="{BBBAB05A-10DB-46B3-976F-6657CEBD1469}"/>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‘P’</a:t>
                </a:r>
              </a:p>
            </p:txBody>
          </p:sp>
          <p:sp>
            <p:nvSpPr>
              <p:cNvPr id="36" name="Rectangle 35">
                <a:extLst>
                  <a:ext uri="{FF2B5EF4-FFF2-40B4-BE49-F238E27FC236}">
                    <a16:creationId xmlns:a16="http://schemas.microsoft.com/office/drawing/2014/main" id="{7FECEFA2-F7BA-400A-B6E1-EC8F881F012C}"/>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‘E’</a:t>
                </a:r>
                <a:endParaRPr lang="fr-FR" dirty="0">
                  <a:solidFill>
                    <a:schemeClr val="tx1"/>
                  </a:solidFill>
                </a:endParaRPr>
              </a:p>
            </p:txBody>
          </p:sp>
          <p:sp>
            <p:nvSpPr>
              <p:cNvPr id="37" name="Rectangle 36">
                <a:extLst>
                  <a:ext uri="{FF2B5EF4-FFF2-40B4-BE49-F238E27FC236}">
                    <a16:creationId xmlns:a16="http://schemas.microsoft.com/office/drawing/2014/main" id="{15E8C805-0C2F-4500-BCF1-34E653884841}"/>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‘A’</a:t>
                </a:r>
              </a:p>
            </p:txBody>
          </p:sp>
          <p:sp>
            <p:nvSpPr>
              <p:cNvPr id="38" name="Rectangle 37">
                <a:extLst>
                  <a:ext uri="{FF2B5EF4-FFF2-40B4-BE49-F238E27FC236}">
                    <a16:creationId xmlns:a16="http://schemas.microsoft.com/office/drawing/2014/main" id="{8CB0851C-07FD-4BDF-986B-4DD5C429B1B3}"/>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‘T’</a:t>
                </a:r>
              </a:p>
            </p:txBody>
          </p:sp>
          <p:sp>
            <p:nvSpPr>
              <p:cNvPr id="39" name="Organigramme : Document 38">
                <a:extLst>
                  <a:ext uri="{FF2B5EF4-FFF2-40B4-BE49-F238E27FC236}">
                    <a16:creationId xmlns:a16="http://schemas.microsoft.com/office/drawing/2014/main" id="{7E422AEC-2260-4962-A5D6-B8B4393C13EE}"/>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C469E0CC-53F1-41B3-A781-BBAECF85EE4E}"/>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42</a:t>
                </a:r>
              </a:p>
            </p:txBody>
          </p:sp>
          <p:sp>
            <p:nvSpPr>
              <p:cNvPr id="41" name="Rectangle 40">
                <a:extLst>
                  <a:ext uri="{FF2B5EF4-FFF2-40B4-BE49-F238E27FC236}">
                    <a16:creationId xmlns:a16="http://schemas.microsoft.com/office/drawing/2014/main" id="{9F48F57F-C477-446A-B2E3-B3FFD2E57F2D}"/>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42" name="Organigramme : Document 41">
                <a:extLst>
                  <a:ext uri="{FF2B5EF4-FFF2-40B4-BE49-F238E27FC236}">
                    <a16:creationId xmlns:a16="http://schemas.microsoft.com/office/drawing/2014/main" id="{0D89226C-09FB-4C27-B022-5A5B39BF9726}"/>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1586122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r>
              <a:rPr lang="fr-FR" dirty="0" err="1"/>
              <a:t>Each</a:t>
            </a:r>
            <a:r>
              <a:rPr lang="fr-FR" dirty="0"/>
              <a:t> </a:t>
            </a:r>
            <a:r>
              <a:rPr lang="fr-FR" dirty="0" err="1"/>
              <a:t>cell</a:t>
            </a:r>
            <a:r>
              <a:rPr lang="fr-FR" dirty="0"/>
              <a:t> stores a </a:t>
            </a:r>
            <a:r>
              <a:rPr lang="fr-FR" dirty="0" err="1"/>
              <a:t>specific</a:t>
            </a:r>
            <a:r>
              <a:rPr lang="fr-FR" dirty="0"/>
              <a:t> size of data</a:t>
            </a:r>
          </a:p>
          <a:p>
            <a:pPr lvl="1"/>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17</a:t>
            </a:fld>
            <a:endParaRPr lang="fr-FR"/>
          </a:p>
        </p:txBody>
      </p:sp>
      <p:grpSp>
        <p:nvGrpSpPr>
          <p:cNvPr id="12" name="Groupe 11">
            <a:extLst>
              <a:ext uri="{FF2B5EF4-FFF2-40B4-BE49-F238E27FC236}">
                <a16:creationId xmlns:a16="http://schemas.microsoft.com/office/drawing/2014/main" id="{EE3D0EAE-9BA2-4C10-B0CD-FC0597B1706F}"/>
              </a:ext>
            </a:extLst>
          </p:cNvPr>
          <p:cNvGrpSpPr/>
          <p:nvPr/>
        </p:nvGrpSpPr>
        <p:grpSpPr>
          <a:xfrm>
            <a:off x="0" y="3626556"/>
            <a:ext cx="9105483" cy="1412538"/>
            <a:chOff x="0" y="3353597"/>
            <a:chExt cx="9105483" cy="1412538"/>
          </a:xfrm>
        </p:grpSpPr>
        <p:grpSp>
          <p:nvGrpSpPr>
            <p:cNvPr id="8" name="Groupe 7">
              <a:extLst>
                <a:ext uri="{FF2B5EF4-FFF2-40B4-BE49-F238E27FC236}">
                  <a16:creationId xmlns:a16="http://schemas.microsoft.com/office/drawing/2014/main" id="{37CEDDBB-DDD5-4211-8DC8-922C322BFC38}"/>
                </a:ext>
              </a:extLst>
            </p:cNvPr>
            <p:cNvGrpSpPr/>
            <p:nvPr/>
          </p:nvGrpSpPr>
          <p:grpSpPr>
            <a:xfrm>
              <a:off x="449527" y="3353597"/>
              <a:ext cx="8244945" cy="900753"/>
              <a:chOff x="227924" y="3353596"/>
              <a:chExt cx="8244945" cy="900753"/>
            </a:xfrm>
          </p:grpSpPr>
          <p:sp>
            <p:nvSpPr>
              <p:cNvPr id="18" name="Rectangle 17">
                <a:extLst>
                  <a:ext uri="{FF2B5EF4-FFF2-40B4-BE49-F238E27FC236}">
                    <a16:creationId xmlns:a16="http://schemas.microsoft.com/office/drawing/2014/main" id="{E1424B86-D13A-4861-AA9C-758FC4AEF4FA}"/>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‘I’</a:t>
                </a:r>
              </a:p>
            </p:txBody>
          </p:sp>
          <p:sp>
            <p:nvSpPr>
              <p:cNvPr id="15" name="Rectangle 14">
                <a:extLst>
                  <a:ext uri="{FF2B5EF4-FFF2-40B4-BE49-F238E27FC236}">
                    <a16:creationId xmlns:a16="http://schemas.microsoft.com/office/drawing/2014/main" id="{C2182C87-F094-4D74-9E15-99683C40C315}"/>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‘P’</a:t>
                </a:r>
              </a:p>
            </p:txBody>
          </p:sp>
          <p:sp>
            <p:nvSpPr>
              <p:cNvPr id="16" name="Rectangle 15">
                <a:extLst>
                  <a:ext uri="{FF2B5EF4-FFF2-40B4-BE49-F238E27FC236}">
                    <a16:creationId xmlns:a16="http://schemas.microsoft.com/office/drawing/2014/main" id="{32438A59-77A0-49C0-98DF-59F7500525CA}"/>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‘E’</a:t>
                </a:r>
                <a:endParaRPr lang="fr-FR" dirty="0">
                  <a:solidFill>
                    <a:schemeClr val="tx1"/>
                  </a:solidFill>
                </a:endParaRPr>
              </a:p>
            </p:txBody>
          </p:sp>
          <p:sp>
            <p:nvSpPr>
              <p:cNvPr id="5" name="Rectangle 4">
                <a:extLst>
                  <a:ext uri="{FF2B5EF4-FFF2-40B4-BE49-F238E27FC236}">
                    <a16:creationId xmlns:a16="http://schemas.microsoft.com/office/drawing/2014/main" id="{5E8A2B50-4FE3-467B-B0B5-D231434A8762}"/>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‘A’</a:t>
                </a:r>
              </a:p>
            </p:txBody>
          </p:sp>
          <p:sp>
            <p:nvSpPr>
              <p:cNvPr id="6" name="Rectangle 5">
                <a:extLst>
                  <a:ext uri="{FF2B5EF4-FFF2-40B4-BE49-F238E27FC236}">
                    <a16:creationId xmlns:a16="http://schemas.microsoft.com/office/drawing/2014/main" id="{20BC9E30-FEC3-4AA4-8992-605D9CAFC9E4}"/>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‘T’</a:t>
                </a:r>
              </a:p>
            </p:txBody>
          </p:sp>
          <p:sp>
            <p:nvSpPr>
              <p:cNvPr id="20" name="Organigramme : Document 19">
                <a:extLst>
                  <a:ext uri="{FF2B5EF4-FFF2-40B4-BE49-F238E27FC236}">
                    <a16:creationId xmlns:a16="http://schemas.microsoft.com/office/drawing/2014/main" id="{5ADC7D54-8775-470F-ABA4-898B24A623C7}"/>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D8884186-D449-4ABE-AD01-970764FC1E84}"/>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42</a:t>
                </a:r>
              </a:p>
            </p:txBody>
          </p:sp>
          <p:sp>
            <p:nvSpPr>
              <p:cNvPr id="23" name="Rectangle 22">
                <a:extLst>
                  <a:ext uri="{FF2B5EF4-FFF2-40B4-BE49-F238E27FC236}">
                    <a16:creationId xmlns:a16="http://schemas.microsoft.com/office/drawing/2014/main" id="{56503DFA-0C0B-4269-AD7F-AEAB44FF291C}"/>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4" name="Organigramme : Document 23">
                <a:extLst>
                  <a:ext uri="{FF2B5EF4-FFF2-40B4-BE49-F238E27FC236}">
                    <a16:creationId xmlns:a16="http://schemas.microsoft.com/office/drawing/2014/main" id="{D210697B-20CA-45FA-BDEC-37717D93DCE8}"/>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4CB5394D-A347-42A2-BBA4-82C358DEB4C1}"/>
                </a:ext>
              </a:extLst>
            </p:cNvPr>
            <p:cNvSpPr txBox="1"/>
            <p:nvPr/>
          </p:nvSpPr>
          <p:spPr>
            <a:xfrm>
              <a:off x="0" y="4366025"/>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25" name="ZoneTexte 24">
              <a:extLst>
                <a:ext uri="{FF2B5EF4-FFF2-40B4-BE49-F238E27FC236}">
                  <a16:creationId xmlns:a16="http://schemas.microsoft.com/office/drawing/2014/main" id="{C2DEE500-4F85-498E-840D-68AF25C938F8}"/>
                </a:ext>
              </a:extLst>
            </p:cNvPr>
            <p:cNvSpPr txBox="1"/>
            <p:nvPr/>
          </p:nvSpPr>
          <p:spPr>
            <a:xfrm>
              <a:off x="7793720" y="4366025"/>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spTree>
    <p:extLst>
      <p:ext uri="{BB962C8B-B14F-4D97-AF65-F5344CB8AC3E}">
        <p14:creationId xmlns:p14="http://schemas.microsoft.com/office/powerpoint/2010/main" val="1150644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3E0EC5-5E80-464D-A782-A6AAF8E106CB}"/>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BFA1DAC5-776C-416F-BFB5-0238ADD39249}"/>
              </a:ext>
            </a:extLst>
          </p:cNvPr>
          <p:cNvSpPr>
            <a:spLocks noGrp="1"/>
          </p:cNvSpPr>
          <p:nvPr>
            <p:ph type="body" idx="1"/>
          </p:nvPr>
        </p:nvSpPr>
        <p:spPr/>
        <p:txBody>
          <a:bodyPr/>
          <a:lstStyle/>
          <a:p>
            <a:r>
              <a:rPr lang="fr-FR" dirty="0"/>
              <a:t>Memory: </a:t>
            </a:r>
            <a:r>
              <a:rPr lang="fr-FR" dirty="0" err="1"/>
              <a:t>huge</a:t>
            </a:r>
            <a:r>
              <a:rPr lang="fr-FR" dirty="0"/>
              <a:t> </a:t>
            </a:r>
            <a:r>
              <a:rPr lang="fr-FR" dirty="0" err="1"/>
              <a:t>array</a:t>
            </a:r>
            <a:r>
              <a:rPr lang="fr-FR" dirty="0"/>
              <a:t> of </a:t>
            </a:r>
            <a:r>
              <a:rPr lang="fr-FR" dirty="0" err="1"/>
              <a:t>cells</a:t>
            </a:r>
            <a:r>
              <a:rPr lang="fr-FR" dirty="0"/>
              <a:t> </a:t>
            </a:r>
            <a:r>
              <a:rPr lang="fr-FR" dirty="0" err="1"/>
              <a:t>containing</a:t>
            </a:r>
            <a:r>
              <a:rPr lang="fr-FR" dirty="0"/>
              <a:t> data</a:t>
            </a:r>
          </a:p>
          <a:p>
            <a:pPr lvl="1"/>
            <a:r>
              <a:rPr lang="fr-FR" dirty="0" err="1"/>
              <a:t>Each</a:t>
            </a:r>
            <a:r>
              <a:rPr lang="fr-FR" dirty="0"/>
              <a:t> </a:t>
            </a:r>
            <a:r>
              <a:rPr lang="fr-FR" dirty="0" err="1"/>
              <a:t>cell</a:t>
            </a:r>
            <a:r>
              <a:rPr lang="fr-FR" dirty="0"/>
              <a:t> stores a </a:t>
            </a:r>
            <a:r>
              <a:rPr lang="fr-FR" dirty="0" err="1"/>
              <a:t>specific</a:t>
            </a:r>
            <a:r>
              <a:rPr lang="fr-FR" dirty="0"/>
              <a:t> size of data</a:t>
            </a:r>
          </a:p>
          <a:p>
            <a:pPr lvl="1"/>
            <a:endParaRPr lang="fr-FR" dirty="0"/>
          </a:p>
          <a:p>
            <a:r>
              <a:rPr lang="fr-FR" dirty="0"/>
              <a:t>Stack: </a:t>
            </a:r>
            <a:r>
              <a:rPr lang="fr-FR" dirty="0" err="1"/>
              <a:t>specific</a:t>
            </a:r>
            <a:r>
              <a:rPr lang="fr-FR" dirty="0"/>
              <a:t> part of memory </a:t>
            </a:r>
            <a:r>
              <a:rPr lang="fr-FR" dirty="0" err="1"/>
              <a:t>that</a:t>
            </a:r>
            <a:r>
              <a:rPr lang="fr-FR" dirty="0"/>
              <a:t> pushes/pulls data</a:t>
            </a:r>
          </a:p>
          <a:p>
            <a:pPr lvl="1"/>
            <a:r>
              <a:rPr lang="fr-FR" dirty="0" err="1"/>
              <a:t>Usually</a:t>
            </a:r>
            <a:r>
              <a:rPr lang="fr-FR" dirty="0"/>
              <a:t> at the end of the memory, </a:t>
            </a:r>
            <a:r>
              <a:rPr lang="fr-FR" dirty="0" err="1"/>
              <a:t>growing</a:t>
            </a:r>
            <a:r>
              <a:rPr lang="fr-FR" dirty="0"/>
              <a:t> up </a:t>
            </a:r>
            <a:r>
              <a:rPr lang="fr-FR" dirty="0" err="1"/>
              <a:t>toward</a:t>
            </a:r>
            <a:r>
              <a:rPr lang="fr-FR" dirty="0"/>
              <a:t> </a:t>
            </a:r>
            <a:r>
              <a:rPr lang="fr-FR" dirty="0" err="1"/>
              <a:t>beginning</a:t>
            </a:r>
            <a:endParaRPr lang="fr-FR" dirty="0"/>
          </a:p>
        </p:txBody>
      </p:sp>
      <p:sp>
        <p:nvSpPr>
          <p:cNvPr id="4" name="Espace réservé du numéro de diapositive 3">
            <a:extLst>
              <a:ext uri="{FF2B5EF4-FFF2-40B4-BE49-F238E27FC236}">
                <a16:creationId xmlns:a16="http://schemas.microsoft.com/office/drawing/2014/main" id="{D3EE3D8A-7158-4F25-B165-8C7DA3F6AC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18</a:t>
            </a:fld>
            <a:endParaRPr lang="fr-FR"/>
          </a:p>
        </p:txBody>
      </p:sp>
      <p:grpSp>
        <p:nvGrpSpPr>
          <p:cNvPr id="12" name="Groupe 11">
            <a:extLst>
              <a:ext uri="{FF2B5EF4-FFF2-40B4-BE49-F238E27FC236}">
                <a16:creationId xmlns:a16="http://schemas.microsoft.com/office/drawing/2014/main" id="{EE3D0EAE-9BA2-4C10-B0CD-FC0597B1706F}"/>
              </a:ext>
            </a:extLst>
          </p:cNvPr>
          <p:cNvGrpSpPr/>
          <p:nvPr/>
        </p:nvGrpSpPr>
        <p:grpSpPr>
          <a:xfrm>
            <a:off x="0" y="3626556"/>
            <a:ext cx="9105483" cy="1412538"/>
            <a:chOff x="0" y="3353597"/>
            <a:chExt cx="9105483" cy="1412538"/>
          </a:xfrm>
        </p:grpSpPr>
        <p:grpSp>
          <p:nvGrpSpPr>
            <p:cNvPr id="8" name="Groupe 7">
              <a:extLst>
                <a:ext uri="{FF2B5EF4-FFF2-40B4-BE49-F238E27FC236}">
                  <a16:creationId xmlns:a16="http://schemas.microsoft.com/office/drawing/2014/main" id="{37CEDDBB-DDD5-4211-8DC8-922C322BFC38}"/>
                </a:ext>
              </a:extLst>
            </p:cNvPr>
            <p:cNvGrpSpPr/>
            <p:nvPr/>
          </p:nvGrpSpPr>
          <p:grpSpPr>
            <a:xfrm>
              <a:off x="449527" y="3353597"/>
              <a:ext cx="8244945" cy="900753"/>
              <a:chOff x="227924" y="3353596"/>
              <a:chExt cx="8244945" cy="900753"/>
            </a:xfrm>
          </p:grpSpPr>
          <p:sp>
            <p:nvSpPr>
              <p:cNvPr id="18" name="Rectangle 17">
                <a:extLst>
                  <a:ext uri="{FF2B5EF4-FFF2-40B4-BE49-F238E27FC236}">
                    <a16:creationId xmlns:a16="http://schemas.microsoft.com/office/drawing/2014/main" id="{E1424B86-D13A-4861-AA9C-758FC4AEF4FA}"/>
                  </a:ext>
                </a:extLst>
              </p:cNvPr>
              <p:cNvSpPr/>
              <p:nvPr/>
            </p:nvSpPr>
            <p:spPr>
              <a:xfrm>
                <a:off x="5770613"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‘I’</a:t>
                </a:r>
              </a:p>
            </p:txBody>
          </p:sp>
          <p:sp>
            <p:nvSpPr>
              <p:cNvPr id="15" name="Rectangle 14">
                <a:extLst>
                  <a:ext uri="{FF2B5EF4-FFF2-40B4-BE49-F238E27FC236}">
                    <a16:creationId xmlns:a16="http://schemas.microsoft.com/office/drawing/2014/main" id="{C2182C87-F094-4D74-9E15-99683C40C315}"/>
                  </a:ext>
                </a:extLst>
              </p:cNvPr>
              <p:cNvSpPr/>
              <p:nvPr/>
            </p:nvSpPr>
            <p:spPr>
              <a:xfrm>
                <a:off x="6671365"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‘P’</a:t>
                </a:r>
              </a:p>
            </p:txBody>
          </p:sp>
          <p:sp>
            <p:nvSpPr>
              <p:cNvPr id="16" name="Rectangle 15">
                <a:extLst>
                  <a:ext uri="{FF2B5EF4-FFF2-40B4-BE49-F238E27FC236}">
                    <a16:creationId xmlns:a16="http://schemas.microsoft.com/office/drawing/2014/main" id="{32438A59-77A0-49C0-98DF-59F7500525CA}"/>
                  </a:ext>
                </a:extLst>
              </p:cNvPr>
              <p:cNvSpPr/>
              <p:nvPr/>
            </p:nvSpPr>
            <p:spPr>
              <a:xfrm>
                <a:off x="7572117"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‘E’</a:t>
                </a:r>
                <a:endParaRPr lang="fr-FR" dirty="0">
                  <a:solidFill>
                    <a:schemeClr val="tx1"/>
                  </a:solidFill>
                </a:endParaRPr>
              </a:p>
            </p:txBody>
          </p:sp>
          <p:sp>
            <p:nvSpPr>
              <p:cNvPr id="5" name="Rectangle 4">
                <a:extLst>
                  <a:ext uri="{FF2B5EF4-FFF2-40B4-BE49-F238E27FC236}">
                    <a16:creationId xmlns:a16="http://schemas.microsoft.com/office/drawing/2014/main" id="{5E8A2B50-4FE3-467B-B0B5-D231434A8762}"/>
                  </a:ext>
                </a:extLst>
              </p:cNvPr>
              <p:cNvSpPr/>
              <p:nvPr/>
            </p:nvSpPr>
            <p:spPr>
              <a:xfrm>
                <a:off x="3969110"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‘A’</a:t>
                </a:r>
              </a:p>
            </p:txBody>
          </p:sp>
          <p:sp>
            <p:nvSpPr>
              <p:cNvPr id="6" name="Rectangle 5">
                <a:extLst>
                  <a:ext uri="{FF2B5EF4-FFF2-40B4-BE49-F238E27FC236}">
                    <a16:creationId xmlns:a16="http://schemas.microsoft.com/office/drawing/2014/main" id="{20BC9E30-FEC3-4AA4-8992-605D9CAFC9E4}"/>
                  </a:ext>
                </a:extLst>
              </p:cNvPr>
              <p:cNvSpPr/>
              <p:nvPr/>
            </p:nvSpPr>
            <p:spPr>
              <a:xfrm>
                <a:off x="4869862" y="3353596"/>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‘T’</a:t>
                </a:r>
              </a:p>
            </p:txBody>
          </p:sp>
          <p:sp>
            <p:nvSpPr>
              <p:cNvPr id="20" name="Organigramme : Document 19">
                <a:extLst>
                  <a:ext uri="{FF2B5EF4-FFF2-40B4-BE49-F238E27FC236}">
                    <a16:creationId xmlns:a16="http://schemas.microsoft.com/office/drawing/2014/main" id="{5ADC7D54-8775-470F-ABA4-898B24A623C7}"/>
                  </a:ext>
                </a:extLst>
              </p:cNvPr>
              <p:cNvSpPr/>
              <p:nvPr/>
            </p:nvSpPr>
            <p:spPr>
              <a:xfrm rot="5400000">
                <a:off x="3220871"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21">
                <a:extLst>
                  <a:ext uri="{FF2B5EF4-FFF2-40B4-BE49-F238E27FC236}">
                    <a16:creationId xmlns:a16="http://schemas.microsoft.com/office/drawing/2014/main" id="{D8884186-D449-4ABE-AD01-970764FC1E84}"/>
                  </a:ext>
                </a:extLst>
              </p:cNvPr>
              <p:cNvSpPr/>
              <p:nvPr/>
            </p:nvSpPr>
            <p:spPr>
              <a:xfrm>
                <a:off x="1128676"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dirty="0">
                    <a:solidFill>
                      <a:schemeClr val="tx1"/>
                    </a:solidFill>
                  </a:rPr>
                  <a:t>42</a:t>
                </a:r>
              </a:p>
            </p:txBody>
          </p:sp>
          <p:sp>
            <p:nvSpPr>
              <p:cNvPr id="23" name="Rectangle 22">
                <a:extLst>
                  <a:ext uri="{FF2B5EF4-FFF2-40B4-BE49-F238E27FC236}">
                    <a16:creationId xmlns:a16="http://schemas.microsoft.com/office/drawing/2014/main" id="{56503DFA-0C0B-4269-AD7F-AEAB44FF291C}"/>
                  </a:ext>
                </a:extLst>
              </p:cNvPr>
              <p:cNvSpPr/>
              <p:nvPr/>
            </p:nvSpPr>
            <p:spPr>
              <a:xfrm>
                <a:off x="227924" y="3353597"/>
                <a:ext cx="900752" cy="90075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800" dirty="0">
                  <a:solidFill>
                    <a:schemeClr val="tx1"/>
                  </a:solidFill>
                </a:endParaRPr>
              </a:p>
            </p:txBody>
          </p:sp>
          <p:sp>
            <p:nvSpPr>
              <p:cNvPr id="24" name="Organigramme : Document 23">
                <a:extLst>
                  <a:ext uri="{FF2B5EF4-FFF2-40B4-BE49-F238E27FC236}">
                    <a16:creationId xmlns:a16="http://schemas.microsoft.com/office/drawing/2014/main" id="{D210697B-20CA-45FA-BDEC-37717D93DCE8}"/>
                  </a:ext>
                </a:extLst>
              </p:cNvPr>
              <p:cNvSpPr/>
              <p:nvPr/>
            </p:nvSpPr>
            <p:spPr>
              <a:xfrm rot="16200000">
                <a:off x="1876915" y="3506114"/>
                <a:ext cx="900752" cy="595717"/>
              </a:xfrm>
              <a:prstGeom prst="flowChart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1" name="ZoneTexte 10">
              <a:extLst>
                <a:ext uri="{FF2B5EF4-FFF2-40B4-BE49-F238E27FC236}">
                  <a16:creationId xmlns:a16="http://schemas.microsoft.com/office/drawing/2014/main" id="{4CB5394D-A347-42A2-BBA4-82C358DEB4C1}"/>
                </a:ext>
              </a:extLst>
            </p:cNvPr>
            <p:cNvSpPr txBox="1"/>
            <p:nvPr/>
          </p:nvSpPr>
          <p:spPr>
            <a:xfrm>
              <a:off x="0" y="4366025"/>
              <a:ext cx="1311763" cy="400110"/>
            </a:xfrm>
            <a:prstGeom prst="rect">
              <a:avLst/>
            </a:prstGeom>
            <a:noFill/>
          </p:spPr>
          <p:txBody>
            <a:bodyPr wrap="square" rtlCol="0">
              <a:spAutoFit/>
            </a:bodyPr>
            <a:lstStyle/>
            <a:p>
              <a:pPr algn="ctr"/>
              <a:r>
                <a:rPr lang="fr-FR" sz="2000" dirty="0">
                  <a:latin typeface="Droid Sans"/>
                  <a:sym typeface="Droid Sans"/>
                </a:rPr>
                <a:t>0x0000</a:t>
              </a:r>
            </a:p>
          </p:txBody>
        </p:sp>
        <p:sp>
          <p:nvSpPr>
            <p:cNvPr id="25" name="ZoneTexte 24">
              <a:extLst>
                <a:ext uri="{FF2B5EF4-FFF2-40B4-BE49-F238E27FC236}">
                  <a16:creationId xmlns:a16="http://schemas.microsoft.com/office/drawing/2014/main" id="{C2DEE500-4F85-498E-840D-68AF25C938F8}"/>
                </a:ext>
              </a:extLst>
            </p:cNvPr>
            <p:cNvSpPr txBox="1"/>
            <p:nvPr/>
          </p:nvSpPr>
          <p:spPr>
            <a:xfrm>
              <a:off x="7793720" y="4366025"/>
              <a:ext cx="1311763" cy="400110"/>
            </a:xfrm>
            <a:prstGeom prst="rect">
              <a:avLst/>
            </a:prstGeom>
            <a:noFill/>
          </p:spPr>
          <p:txBody>
            <a:bodyPr wrap="square" rtlCol="0">
              <a:spAutoFit/>
            </a:bodyPr>
            <a:lstStyle/>
            <a:p>
              <a:pPr algn="ctr"/>
              <a:r>
                <a:rPr lang="fr-FR" sz="2000" dirty="0">
                  <a:latin typeface="Droid Sans"/>
                  <a:sym typeface="Droid Sans"/>
                </a:rPr>
                <a:t>0xFFFF</a:t>
              </a:r>
            </a:p>
          </p:txBody>
        </p:sp>
      </p:grpSp>
      <p:sp>
        <p:nvSpPr>
          <p:cNvPr id="13" name="Flèche : droite 12">
            <a:extLst>
              <a:ext uri="{FF2B5EF4-FFF2-40B4-BE49-F238E27FC236}">
                <a16:creationId xmlns:a16="http://schemas.microsoft.com/office/drawing/2014/main" id="{0FAB6A50-60F8-4441-B811-0B1A37C40A62}"/>
              </a:ext>
            </a:extLst>
          </p:cNvPr>
          <p:cNvSpPr/>
          <p:nvPr/>
        </p:nvSpPr>
        <p:spPr>
          <a:xfrm rot="10800000">
            <a:off x="5308978" y="3027929"/>
            <a:ext cx="3247805" cy="464024"/>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21180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E81E1A82-D331-4CC5-9999-51FD8E11EA15}"/>
              </a:ext>
            </a:extLst>
          </p:cNvPr>
          <p:cNvSpPr>
            <a:spLocks noGrp="1"/>
          </p:cNvSpPr>
          <p:nvPr>
            <p:ph type="body" idx="1"/>
          </p:nvPr>
        </p:nvSpPr>
        <p:spPr>
          <a:xfrm>
            <a:off x="457199" y="839750"/>
            <a:ext cx="5194936" cy="4086000"/>
          </a:xfrm>
        </p:spPr>
        <p:txBody>
          <a:bodyPr/>
          <a:lstStyle/>
          <a:p>
            <a:pPr marL="76200" indent="0">
              <a:buNone/>
            </a:pPr>
            <a:r>
              <a:rPr lang="fr-FR" dirty="0" err="1"/>
              <a:t>CPUs</a:t>
            </a:r>
            <a:r>
              <a:rPr lang="fr-FR" dirty="0"/>
              <a:t> have 3 main buses</a:t>
            </a:r>
          </a:p>
          <a:p>
            <a:endParaRPr lang="fr-FR" dirty="0"/>
          </a:p>
          <a:p>
            <a:r>
              <a:rPr lang="fr-FR" dirty="0"/>
              <a:t>Data Bus</a:t>
            </a:r>
          </a:p>
          <a:p>
            <a:pPr lvl="1"/>
            <a:r>
              <a:rPr lang="fr-FR" dirty="0"/>
              <a:t>For </a:t>
            </a:r>
            <a:r>
              <a:rPr lang="fr-FR" dirty="0" err="1"/>
              <a:t>transfering</a:t>
            </a:r>
            <a:r>
              <a:rPr lang="fr-FR" dirty="0"/>
              <a:t> data</a:t>
            </a:r>
          </a:p>
          <a:p>
            <a:pPr lvl="1"/>
            <a:endParaRPr lang="fr-FR" dirty="0"/>
          </a:p>
          <a:p>
            <a:r>
              <a:rPr lang="fr-FR" dirty="0" err="1"/>
              <a:t>Address</a:t>
            </a:r>
            <a:r>
              <a:rPr lang="fr-FR" dirty="0"/>
              <a:t> Bus</a:t>
            </a:r>
          </a:p>
          <a:p>
            <a:pPr lvl="1"/>
            <a:r>
              <a:rPr lang="fr-FR" dirty="0"/>
              <a:t>For </a:t>
            </a:r>
            <a:r>
              <a:rPr lang="fr-FR" dirty="0" err="1"/>
              <a:t>selecting</a:t>
            </a:r>
            <a:r>
              <a:rPr lang="fr-FR" dirty="0"/>
              <a:t> </a:t>
            </a:r>
            <a:r>
              <a:rPr lang="fr-FR" dirty="0" err="1"/>
              <a:t>address</a:t>
            </a:r>
            <a:endParaRPr lang="fr-FR" dirty="0"/>
          </a:p>
          <a:p>
            <a:pPr lvl="1"/>
            <a:endParaRPr lang="fr-FR" dirty="0"/>
          </a:p>
          <a:p>
            <a:r>
              <a:rPr lang="fr-FR" dirty="0"/>
              <a:t>Control Bus</a:t>
            </a:r>
          </a:p>
          <a:p>
            <a:pPr lvl="1"/>
            <a:r>
              <a:rPr lang="fr-FR" dirty="0"/>
              <a:t>For </a:t>
            </a:r>
            <a:r>
              <a:rPr lang="fr-FR" dirty="0" err="1"/>
              <a:t>communicating</a:t>
            </a:r>
            <a:r>
              <a:rPr lang="fr-FR" dirty="0"/>
              <a:t> </a:t>
            </a:r>
            <a:r>
              <a:rPr lang="fr-FR" dirty="0" err="1"/>
              <a:t>with</a:t>
            </a:r>
            <a:r>
              <a:rPr lang="fr-FR" dirty="0"/>
              <a:t> </a:t>
            </a:r>
            <a:r>
              <a:rPr lang="fr-FR" dirty="0" err="1"/>
              <a:t>devices</a:t>
            </a:r>
            <a:endParaRPr lang="fr-FR" dirty="0"/>
          </a:p>
        </p:txBody>
      </p:sp>
      <p:sp>
        <p:nvSpPr>
          <p:cNvPr id="4" name="Espace réservé du numéro de diapositive 3">
            <a:extLst>
              <a:ext uri="{FF2B5EF4-FFF2-40B4-BE49-F238E27FC236}">
                <a16:creationId xmlns:a16="http://schemas.microsoft.com/office/drawing/2014/main" id="{328B0247-0C1E-4533-A232-DE5BD074F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19</a:t>
            </a:fld>
            <a:endParaRPr lang="fr-FR"/>
          </a:p>
        </p:txBody>
      </p:sp>
      <p:pic>
        <p:nvPicPr>
          <p:cNvPr id="3" name="Graphique 2">
            <a:extLst>
              <a:ext uri="{FF2B5EF4-FFF2-40B4-BE49-F238E27FC236}">
                <a16:creationId xmlns:a16="http://schemas.microsoft.com/office/drawing/2014/main" id="{D049B592-E25F-4F59-9292-7332A939B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52135" y="61912"/>
            <a:ext cx="2914650" cy="5019675"/>
          </a:xfrm>
          <a:prstGeom prst="rect">
            <a:avLst/>
          </a:prstGeom>
        </p:spPr>
      </p:pic>
    </p:spTree>
    <p:extLst>
      <p:ext uri="{BB962C8B-B14F-4D97-AF65-F5344CB8AC3E}">
        <p14:creationId xmlns:p14="http://schemas.microsoft.com/office/powerpoint/2010/main" val="2412756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9D8588-3E21-4CE0-A875-D65A53C5EBA9}"/>
              </a:ext>
            </a:extLst>
          </p:cNvPr>
          <p:cNvSpPr>
            <a:spLocks noGrp="1"/>
          </p:cNvSpPr>
          <p:nvPr>
            <p:ph type="title"/>
          </p:nvPr>
        </p:nvSpPr>
        <p:spPr/>
        <p:txBody>
          <a:bodyPr/>
          <a:lstStyle/>
          <a:p>
            <a:r>
              <a:rPr lang="fr-FR" dirty="0" err="1"/>
              <a:t>References</a:t>
            </a:r>
            <a:endParaRPr lang="fr-FR" dirty="0"/>
          </a:p>
        </p:txBody>
      </p:sp>
      <p:sp>
        <p:nvSpPr>
          <p:cNvPr id="3" name="Espace réservé du texte 2">
            <a:extLst>
              <a:ext uri="{FF2B5EF4-FFF2-40B4-BE49-F238E27FC236}">
                <a16:creationId xmlns:a16="http://schemas.microsoft.com/office/drawing/2014/main" id="{A6DA9A67-6F81-4619-A469-29F46EEAA572}"/>
              </a:ext>
            </a:extLst>
          </p:cNvPr>
          <p:cNvSpPr>
            <a:spLocks noGrp="1"/>
          </p:cNvSpPr>
          <p:nvPr>
            <p:ph type="body" idx="1"/>
          </p:nvPr>
        </p:nvSpPr>
        <p:spPr>
          <a:xfrm>
            <a:off x="457200" y="889150"/>
            <a:ext cx="8549640" cy="4036800"/>
          </a:xfrm>
        </p:spPr>
        <p:txBody>
          <a:bodyPr anchor="ctr"/>
          <a:lstStyle/>
          <a:p>
            <a:r>
              <a:rPr lang="fr-FR" sz="2000" dirty="0"/>
              <a:t>Modern Operating </a:t>
            </a:r>
            <a:r>
              <a:rPr lang="fr-FR" sz="2000" dirty="0" err="1"/>
              <a:t>Systems</a:t>
            </a:r>
            <a:r>
              <a:rPr lang="fr-FR" sz="2000" dirty="0"/>
              <a:t> </a:t>
            </a:r>
            <a:r>
              <a:rPr lang="fr-FR" sz="2000" i="1" dirty="0"/>
              <a:t>[en/</a:t>
            </a:r>
            <a:r>
              <a:rPr lang="fr-FR" sz="2000" i="1" dirty="0" err="1"/>
              <a:t>fr</a:t>
            </a:r>
            <a:r>
              <a:rPr lang="fr-FR" sz="2000" i="1" dirty="0"/>
              <a:t>]</a:t>
            </a:r>
            <a:br>
              <a:rPr lang="fr-FR" sz="2000" dirty="0"/>
            </a:br>
            <a:r>
              <a:rPr lang="fr-FR" sz="2000" i="1" dirty="0"/>
              <a:t>Andrew S. </a:t>
            </a:r>
            <a:r>
              <a:rPr lang="fr-FR" sz="2000" i="1" dirty="0" err="1"/>
              <a:t>Tanenbaum</a:t>
            </a:r>
            <a:r>
              <a:rPr lang="fr-FR" sz="2000" i="1" dirty="0"/>
              <a:t>, Herbert Bos</a:t>
            </a:r>
          </a:p>
          <a:p>
            <a:pPr lvl="1"/>
            <a:endParaRPr lang="fr-FR" sz="1400" dirty="0"/>
          </a:p>
          <a:p>
            <a:r>
              <a:rPr lang="fr-FR" sz="2000" dirty="0"/>
              <a:t>Linux – Programmation système et réseau </a:t>
            </a:r>
            <a:r>
              <a:rPr lang="fr-FR" sz="2000" i="1" dirty="0"/>
              <a:t>[</a:t>
            </a:r>
            <a:r>
              <a:rPr lang="fr-FR" sz="2000" i="1" dirty="0" err="1"/>
              <a:t>fr</a:t>
            </a:r>
            <a:r>
              <a:rPr lang="fr-FR" sz="2000" i="1" dirty="0"/>
              <a:t>]</a:t>
            </a:r>
            <a:br>
              <a:rPr lang="fr-FR" sz="2000" dirty="0"/>
            </a:br>
            <a:r>
              <a:rPr lang="fr-FR" sz="2000" i="1" dirty="0"/>
              <a:t>Joëlle Delacroix</a:t>
            </a:r>
          </a:p>
          <a:p>
            <a:pPr lvl="1"/>
            <a:endParaRPr lang="fr-FR" sz="1400" dirty="0"/>
          </a:p>
          <a:p>
            <a:r>
              <a:rPr lang="fr-FR" sz="2000" dirty="0"/>
              <a:t>Advanced </a:t>
            </a:r>
            <a:r>
              <a:rPr lang="fr-FR" sz="2000" dirty="0" err="1"/>
              <a:t>Programming</a:t>
            </a:r>
            <a:r>
              <a:rPr lang="fr-FR" sz="2000" dirty="0"/>
              <a:t> in the UNIX </a:t>
            </a:r>
            <a:r>
              <a:rPr lang="fr-FR" sz="2000" dirty="0" err="1"/>
              <a:t>Environment</a:t>
            </a:r>
            <a:r>
              <a:rPr lang="fr-FR" sz="2000" dirty="0"/>
              <a:t> </a:t>
            </a:r>
            <a:r>
              <a:rPr lang="fr-FR" sz="2000" i="1" dirty="0"/>
              <a:t>[en]</a:t>
            </a:r>
            <a:br>
              <a:rPr lang="fr-FR" sz="2000" i="1" dirty="0"/>
            </a:br>
            <a:r>
              <a:rPr lang="en-US" sz="2000" dirty="0"/>
              <a:t>UNIX Network Programming, Volume 1: The Sockets Networking API</a:t>
            </a:r>
            <a:br>
              <a:rPr lang="en-US" sz="2000" i="1" dirty="0"/>
            </a:br>
            <a:r>
              <a:rPr lang="en-US" sz="2000" dirty="0"/>
              <a:t>UNIX Network Programming, Volume 2: </a:t>
            </a:r>
            <a:r>
              <a:rPr lang="en-US" sz="2000" dirty="0" err="1"/>
              <a:t>Interprocess</a:t>
            </a:r>
            <a:r>
              <a:rPr lang="en-US" sz="2000" dirty="0"/>
              <a:t> Communications</a:t>
            </a:r>
            <a:br>
              <a:rPr lang="fr-FR" sz="2000" i="1" dirty="0"/>
            </a:br>
            <a:r>
              <a:rPr lang="fr-FR" sz="2000" i="1" dirty="0"/>
              <a:t>W. Richard Stevens</a:t>
            </a:r>
          </a:p>
          <a:p>
            <a:pPr lvl="1"/>
            <a:endParaRPr lang="fr-FR" sz="1400" dirty="0"/>
          </a:p>
          <a:p>
            <a:r>
              <a:rPr lang="fr-FR" sz="2000" dirty="0"/>
              <a:t>Operating </a:t>
            </a:r>
            <a:r>
              <a:rPr lang="fr-FR" sz="2000" dirty="0" err="1"/>
              <a:t>Systems</a:t>
            </a:r>
            <a:r>
              <a:rPr lang="fr-FR" sz="2000" dirty="0"/>
              <a:t> Concepts </a:t>
            </a:r>
            <a:r>
              <a:rPr lang="fr-FR" sz="2000" i="1" dirty="0"/>
              <a:t>[en]</a:t>
            </a:r>
            <a:br>
              <a:rPr lang="fr-FR" sz="2000" dirty="0"/>
            </a:br>
            <a:r>
              <a:rPr lang="fr-FR" sz="2000" i="1" dirty="0"/>
              <a:t>Abraham </a:t>
            </a:r>
            <a:r>
              <a:rPr lang="fr-FR" sz="2000" i="1" dirty="0" err="1"/>
              <a:t>Silberschatz</a:t>
            </a:r>
            <a:r>
              <a:rPr lang="fr-FR" sz="2000" i="1" dirty="0"/>
              <a:t>, Peter Baer </a:t>
            </a:r>
            <a:r>
              <a:rPr lang="fr-FR" sz="2000" i="1" dirty="0" err="1"/>
              <a:t>Galvin</a:t>
            </a:r>
            <a:r>
              <a:rPr lang="fr-FR" sz="2000" i="1" dirty="0"/>
              <a:t>, Greg Gagne</a:t>
            </a:r>
          </a:p>
        </p:txBody>
      </p:sp>
      <p:sp>
        <p:nvSpPr>
          <p:cNvPr id="4" name="Espace réservé du numéro de diapositive 3">
            <a:extLst>
              <a:ext uri="{FF2B5EF4-FFF2-40B4-BE49-F238E27FC236}">
                <a16:creationId xmlns:a16="http://schemas.microsoft.com/office/drawing/2014/main" id="{74808FB8-AAB2-4C38-AE75-A123B3E57B5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a:t>
            </a:fld>
            <a:endParaRPr lang="fr-FR"/>
          </a:p>
        </p:txBody>
      </p:sp>
    </p:spTree>
    <p:extLst>
      <p:ext uri="{BB962C8B-B14F-4D97-AF65-F5344CB8AC3E}">
        <p14:creationId xmlns:p14="http://schemas.microsoft.com/office/powerpoint/2010/main" val="2694328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28B0247-0C1E-4533-A232-DE5BD074F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20</a:t>
            </a:fld>
            <a:endParaRPr lang="fr-FR"/>
          </a:p>
        </p:txBody>
      </p:sp>
      <p:pic>
        <p:nvPicPr>
          <p:cNvPr id="3" name="Graphique 2">
            <a:extLst>
              <a:ext uri="{FF2B5EF4-FFF2-40B4-BE49-F238E27FC236}">
                <a16:creationId xmlns:a16="http://schemas.microsoft.com/office/drawing/2014/main" id="{D049B592-E25F-4F59-9292-7332A939BB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4675" y="61912"/>
            <a:ext cx="2914650" cy="5019675"/>
          </a:xfrm>
          <a:prstGeom prst="rect">
            <a:avLst/>
          </a:prstGeom>
        </p:spPr>
      </p:pic>
      <p:grpSp>
        <p:nvGrpSpPr>
          <p:cNvPr id="16" name="Groupe 15">
            <a:extLst>
              <a:ext uri="{FF2B5EF4-FFF2-40B4-BE49-F238E27FC236}">
                <a16:creationId xmlns:a16="http://schemas.microsoft.com/office/drawing/2014/main" id="{DFDAEA20-9576-4791-B11B-6AB24265707E}"/>
              </a:ext>
            </a:extLst>
          </p:cNvPr>
          <p:cNvGrpSpPr/>
          <p:nvPr/>
        </p:nvGrpSpPr>
        <p:grpSpPr>
          <a:xfrm>
            <a:off x="2960370" y="2217420"/>
            <a:ext cx="285750" cy="2651760"/>
            <a:chOff x="2960370" y="2217420"/>
            <a:chExt cx="285750" cy="2651760"/>
          </a:xfrm>
        </p:grpSpPr>
        <p:cxnSp>
          <p:nvCxnSpPr>
            <p:cNvPr id="9" name="Connecteur droit 8">
              <a:extLst>
                <a:ext uri="{FF2B5EF4-FFF2-40B4-BE49-F238E27FC236}">
                  <a16:creationId xmlns:a16="http://schemas.microsoft.com/office/drawing/2014/main" id="{DFEC5692-BBDE-487B-8064-1B623F0781D0}"/>
                </a:ext>
              </a:extLst>
            </p:cNvPr>
            <p:cNvCxnSpPr/>
            <p:nvPr/>
          </p:nvCxnSpPr>
          <p:spPr>
            <a:xfrm>
              <a:off x="2960370" y="2217420"/>
              <a:ext cx="0" cy="265176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Connecteur droit 12">
              <a:extLst>
                <a:ext uri="{FF2B5EF4-FFF2-40B4-BE49-F238E27FC236}">
                  <a16:creationId xmlns:a16="http://schemas.microsoft.com/office/drawing/2014/main" id="{0E55B3C1-A998-4FD3-84C6-323AA89A3436}"/>
                </a:ext>
              </a:extLst>
            </p:cNvPr>
            <p:cNvCxnSpPr>
              <a:cxnSpLocks/>
            </p:cNvCxnSpPr>
            <p:nvPr/>
          </p:nvCxnSpPr>
          <p:spPr>
            <a:xfrm flipH="1">
              <a:off x="2960370" y="2217420"/>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7" name="Groupe 16">
            <a:extLst>
              <a:ext uri="{FF2B5EF4-FFF2-40B4-BE49-F238E27FC236}">
                <a16:creationId xmlns:a16="http://schemas.microsoft.com/office/drawing/2014/main" id="{0F36FD82-A16F-4D42-84D0-01B212C5FD09}"/>
              </a:ext>
            </a:extLst>
          </p:cNvPr>
          <p:cNvGrpSpPr/>
          <p:nvPr/>
        </p:nvGrpSpPr>
        <p:grpSpPr>
          <a:xfrm>
            <a:off x="5897880" y="3771900"/>
            <a:ext cx="289560" cy="880110"/>
            <a:chOff x="5897880" y="3771900"/>
            <a:chExt cx="289560" cy="880110"/>
          </a:xfrm>
        </p:grpSpPr>
        <p:cxnSp>
          <p:nvCxnSpPr>
            <p:cNvPr id="10" name="Connecteur droit 9">
              <a:extLst>
                <a:ext uri="{FF2B5EF4-FFF2-40B4-BE49-F238E27FC236}">
                  <a16:creationId xmlns:a16="http://schemas.microsoft.com/office/drawing/2014/main" id="{25F4E775-B0EA-4C36-96C2-DB58D9AE41A4}"/>
                </a:ext>
              </a:extLst>
            </p:cNvPr>
            <p:cNvCxnSpPr>
              <a:cxnSpLocks/>
            </p:cNvCxnSpPr>
            <p:nvPr/>
          </p:nvCxnSpPr>
          <p:spPr>
            <a:xfrm>
              <a:off x="6187440" y="3771900"/>
              <a:ext cx="0" cy="88011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0A692CBA-293D-430B-B244-B262674ED853}"/>
                </a:ext>
              </a:extLst>
            </p:cNvPr>
            <p:cNvCxnSpPr>
              <a:cxnSpLocks/>
            </p:cNvCxnSpPr>
            <p:nvPr/>
          </p:nvCxnSpPr>
          <p:spPr>
            <a:xfrm flipH="1">
              <a:off x="5897880" y="3771900"/>
              <a:ext cx="285750"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3" name="Groupe 22">
            <a:extLst>
              <a:ext uri="{FF2B5EF4-FFF2-40B4-BE49-F238E27FC236}">
                <a16:creationId xmlns:a16="http://schemas.microsoft.com/office/drawing/2014/main" id="{8C9F5F6F-5A04-46AB-93AE-D13359282DFE}"/>
              </a:ext>
            </a:extLst>
          </p:cNvPr>
          <p:cNvGrpSpPr/>
          <p:nvPr/>
        </p:nvGrpSpPr>
        <p:grpSpPr>
          <a:xfrm>
            <a:off x="5897880" y="1943100"/>
            <a:ext cx="285750" cy="1786890"/>
            <a:chOff x="5897880" y="1943100"/>
            <a:chExt cx="285750" cy="1786890"/>
          </a:xfrm>
        </p:grpSpPr>
        <p:cxnSp>
          <p:nvCxnSpPr>
            <p:cNvPr id="18" name="Connecteur droit 17">
              <a:extLst>
                <a:ext uri="{FF2B5EF4-FFF2-40B4-BE49-F238E27FC236}">
                  <a16:creationId xmlns:a16="http://schemas.microsoft.com/office/drawing/2014/main" id="{75D6B94E-5F49-4BD4-AD33-EB7F513C48EC}"/>
                </a:ext>
              </a:extLst>
            </p:cNvPr>
            <p:cNvCxnSpPr>
              <a:cxnSpLocks/>
            </p:cNvCxnSpPr>
            <p:nvPr/>
          </p:nvCxnSpPr>
          <p:spPr>
            <a:xfrm flipH="1">
              <a:off x="5897880" y="3729990"/>
              <a:ext cx="28575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48E562C1-666B-4B10-A7BB-6FBB5A226536}"/>
                </a:ext>
              </a:extLst>
            </p:cNvPr>
            <p:cNvCxnSpPr>
              <a:cxnSpLocks/>
            </p:cNvCxnSpPr>
            <p:nvPr/>
          </p:nvCxnSpPr>
          <p:spPr>
            <a:xfrm flipH="1">
              <a:off x="5897880" y="1943100"/>
              <a:ext cx="285750" cy="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21" name="Connecteur droit 20">
              <a:extLst>
                <a:ext uri="{FF2B5EF4-FFF2-40B4-BE49-F238E27FC236}">
                  <a16:creationId xmlns:a16="http://schemas.microsoft.com/office/drawing/2014/main" id="{7EEFD0AB-694A-4439-937E-E92843D19BC6}"/>
                </a:ext>
              </a:extLst>
            </p:cNvPr>
            <p:cNvCxnSpPr>
              <a:cxnSpLocks/>
            </p:cNvCxnSpPr>
            <p:nvPr/>
          </p:nvCxnSpPr>
          <p:spPr>
            <a:xfrm>
              <a:off x="6183630" y="1943100"/>
              <a:ext cx="0" cy="1786890"/>
            </a:xfrm>
            <a:prstGeom prst="line">
              <a:avLst/>
            </a:prstGeom>
            <a:ln w="381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24" name="Connecteur droit 23">
            <a:extLst>
              <a:ext uri="{FF2B5EF4-FFF2-40B4-BE49-F238E27FC236}">
                <a16:creationId xmlns:a16="http://schemas.microsoft.com/office/drawing/2014/main" id="{6A6E468F-D231-4885-8ACC-06D7A310172D}"/>
              </a:ext>
            </a:extLst>
          </p:cNvPr>
          <p:cNvCxnSpPr>
            <a:cxnSpLocks/>
          </p:cNvCxnSpPr>
          <p:nvPr/>
        </p:nvCxnSpPr>
        <p:spPr>
          <a:xfrm flipH="1">
            <a:off x="5897880" y="177546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57F8DEAD-919D-4C25-A559-B823AF9294D8}"/>
              </a:ext>
            </a:extLst>
          </p:cNvPr>
          <p:cNvCxnSpPr>
            <a:cxnSpLocks/>
          </p:cNvCxnSpPr>
          <p:nvPr/>
        </p:nvCxnSpPr>
        <p:spPr>
          <a:xfrm flipH="1">
            <a:off x="5897880" y="33909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62D51367-941B-4FE1-8A22-6F3D8DD13A03}"/>
              </a:ext>
            </a:extLst>
          </p:cNvPr>
          <p:cNvCxnSpPr>
            <a:cxnSpLocks/>
          </p:cNvCxnSpPr>
          <p:nvPr/>
        </p:nvCxnSpPr>
        <p:spPr>
          <a:xfrm flipH="1">
            <a:off x="2960370" y="100203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A301F37E-1B9A-4B3E-8366-7D6E478D1FC2}"/>
              </a:ext>
            </a:extLst>
          </p:cNvPr>
          <p:cNvCxnSpPr>
            <a:cxnSpLocks/>
          </p:cNvCxnSpPr>
          <p:nvPr/>
        </p:nvCxnSpPr>
        <p:spPr>
          <a:xfrm flipH="1">
            <a:off x="2960370" y="148209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4844CBEF-5F9C-4026-AEEA-C0989ED4EFE0}"/>
              </a:ext>
            </a:extLst>
          </p:cNvPr>
          <p:cNvCxnSpPr>
            <a:cxnSpLocks/>
          </p:cNvCxnSpPr>
          <p:nvPr/>
        </p:nvCxnSpPr>
        <p:spPr>
          <a:xfrm flipH="1">
            <a:off x="2960370" y="172593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0A2BED74-DD53-4E93-B91F-841069524DA2}"/>
              </a:ext>
            </a:extLst>
          </p:cNvPr>
          <p:cNvCxnSpPr>
            <a:cxnSpLocks/>
          </p:cNvCxnSpPr>
          <p:nvPr/>
        </p:nvCxnSpPr>
        <p:spPr>
          <a:xfrm flipH="1">
            <a:off x="2960370" y="533400"/>
            <a:ext cx="28575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ZoneTexte 30">
            <a:extLst>
              <a:ext uri="{FF2B5EF4-FFF2-40B4-BE49-F238E27FC236}">
                <a16:creationId xmlns:a16="http://schemas.microsoft.com/office/drawing/2014/main" id="{C39CB2F6-E079-470A-A864-A8B3EB41C491}"/>
              </a:ext>
            </a:extLst>
          </p:cNvPr>
          <p:cNvSpPr txBox="1"/>
          <p:nvPr/>
        </p:nvSpPr>
        <p:spPr>
          <a:xfrm>
            <a:off x="882015" y="801975"/>
            <a:ext cx="1920240" cy="400110"/>
          </a:xfrm>
          <a:prstGeom prst="rect">
            <a:avLst/>
          </a:prstGeom>
          <a:noFill/>
        </p:spPr>
        <p:txBody>
          <a:bodyPr wrap="square" rtlCol="0">
            <a:spAutoFit/>
          </a:bodyPr>
          <a:lstStyle/>
          <a:p>
            <a:pPr algn="ctr"/>
            <a:r>
              <a:rPr lang="fr-FR" sz="2000" b="1" dirty="0">
                <a:solidFill>
                  <a:srgbClr val="FF0000"/>
                </a:solidFill>
              </a:rPr>
              <a:t>Control Bus</a:t>
            </a:r>
          </a:p>
        </p:txBody>
      </p:sp>
      <p:sp>
        <p:nvSpPr>
          <p:cNvPr id="32" name="ZoneTexte 31">
            <a:extLst>
              <a:ext uri="{FF2B5EF4-FFF2-40B4-BE49-F238E27FC236}">
                <a16:creationId xmlns:a16="http://schemas.microsoft.com/office/drawing/2014/main" id="{5CDBECC8-8886-4C67-A3EB-9CA5A0ED3643}"/>
              </a:ext>
            </a:extLst>
          </p:cNvPr>
          <p:cNvSpPr txBox="1"/>
          <p:nvPr/>
        </p:nvSpPr>
        <p:spPr>
          <a:xfrm>
            <a:off x="882015" y="3529935"/>
            <a:ext cx="1920240" cy="400110"/>
          </a:xfrm>
          <a:prstGeom prst="rect">
            <a:avLst/>
          </a:prstGeom>
          <a:noFill/>
        </p:spPr>
        <p:txBody>
          <a:bodyPr wrap="square" rtlCol="0">
            <a:spAutoFit/>
          </a:bodyPr>
          <a:lstStyle/>
          <a:p>
            <a:pPr algn="ctr"/>
            <a:r>
              <a:rPr lang="fr-FR" sz="2000" b="1" dirty="0" err="1">
                <a:solidFill>
                  <a:srgbClr val="0070C0"/>
                </a:solidFill>
              </a:rPr>
              <a:t>Address</a:t>
            </a:r>
            <a:r>
              <a:rPr lang="fr-FR" sz="2000" b="1" dirty="0">
                <a:solidFill>
                  <a:srgbClr val="0070C0"/>
                </a:solidFill>
              </a:rPr>
              <a:t> Bus</a:t>
            </a:r>
          </a:p>
        </p:txBody>
      </p:sp>
      <p:sp>
        <p:nvSpPr>
          <p:cNvPr id="33" name="ZoneTexte 32">
            <a:extLst>
              <a:ext uri="{FF2B5EF4-FFF2-40B4-BE49-F238E27FC236}">
                <a16:creationId xmlns:a16="http://schemas.microsoft.com/office/drawing/2014/main" id="{067141D9-7645-4208-97F9-1DE788A946BF}"/>
              </a:ext>
            </a:extLst>
          </p:cNvPr>
          <p:cNvSpPr txBox="1"/>
          <p:nvPr/>
        </p:nvSpPr>
        <p:spPr>
          <a:xfrm>
            <a:off x="6341745" y="2636490"/>
            <a:ext cx="1384935" cy="400110"/>
          </a:xfrm>
          <a:prstGeom prst="rect">
            <a:avLst/>
          </a:prstGeom>
          <a:noFill/>
        </p:spPr>
        <p:txBody>
          <a:bodyPr wrap="square" rtlCol="0">
            <a:spAutoFit/>
          </a:bodyPr>
          <a:lstStyle/>
          <a:p>
            <a:pPr algn="ctr"/>
            <a:r>
              <a:rPr lang="fr-FR" sz="2000" b="1" dirty="0">
                <a:solidFill>
                  <a:srgbClr val="00B050"/>
                </a:solidFill>
              </a:rPr>
              <a:t>Data Bus</a:t>
            </a:r>
          </a:p>
        </p:txBody>
      </p:sp>
    </p:spTree>
    <p:extLst>
      <p:ext uri="{BB962C8B-B14F-4D97-AF65-F5344CB8AC3E}">
        <p14:creationId xmlns:p14="http://schemas.microsoft.com/office/powerpoint/2010/main" val="893247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328B0247-0C1E-4533-A232-DE5BD074FF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21</a:t>
            </a:fld>
            <a:endParaRPr lang="fr-FR"/>
          </a:p>
        </p:txBody>
      </p:sp>
      <p:pic>
        <p:nvPicPr>
          <p:cNvPr id="7" name="Image 6">
            <a:extLst>
              <a:ext uri="{FF2B5EF4-FFF2-40B4-BE49-F238E27FC236}">
                <a16:creationId xmlns:a16="http://schemas.microsoft.com/office/drawing/2014/main" id="{A4C62FC3-0344-4326-9838-5C5E5A4DDC0D}"/>
              </a:ext>
            </a:extLst>
          </p:cNvPr>
          <p:cNvPicPr>
            <a:picLocks noChangeAspect="1"/>
          </p:cNvPicPr>
          <p:nvPr/>
        </p:nvPicPr>
        <p:blipFill>
          <a:blip r:embed="rId3"/>
          <a:stretch>
            <a:fillRect/>
          </a:stretch>
        </p:blipFill>
        <p:spPr>
          <a:xfrm>
            <a:off x="246949" y="0"/>
            <a:ext cx="8650101" cy="5143500"/>
          </a:xfrm>
          <a:prstGeom prst="rect">
            <a:avLst/>
          </a:prstGeom>
        </p:spPr>
      </p:pic>
      <p:sp>
        <p:nvSpPr>
          <p:cNvPr id="8" name="ZoneTexte 7">
            <a:extLst>
              <a:ext uri="{FF2B5EF4-FFF2-40B4-BE49-F238E27FC236}">
                <a16:creationId xmlns:a16="http://schemas.microsoft.com/office/drawing/2014/main" id="{B477F2BB-E3CF-4142-AD72-F9F0B7EA4188}"/>
              </a:ext>
            </a:extLst>
          </p:cNvPr>
          <p:cNvSpPr txBox="1"/>
          <p:nvPr/>
        </p:nvSpPr>
        <p:spPr>
          <a:xfrm>
            <a:off x="38515" y="421105"/>
            <a:ext cx="2351872" cy="1200329"/>
          </a:xfrm>
          <a:prstGeom prst="rect">
            <a:avLst/>
          </a:prstGeom>
          <a:noFill/>
        </p:spPr>
        <p:txBody>
          <a:bodyPr wrap="square" rtlCol="0">
            <a:spAutoFit/>
          </a:bodyPr>
          <a:lstStyle/>
          <a:p>
            <a:r>
              <a:rPr lang="fr-FR" sz="1800" dirty="0"/>
              <a:t>Example:</a:t>
            </a:r>
          </a:p>
          <a:p>
            <a:endParaRPr lang="fr-FR" sz="1800" dirty="0"/>
          </a:p>
          <a:p>
            <a:r>
              <a:rPr lang="fr-FR" sz="1800" dirty="0"/>
              <a:t>Write ‘J’ at</a:t>
            </a:r>
            <a:br>
              <a:rPr lang="fr-FR" sz="1800" dirty="0"/>
            </a:br>
            <a:r>
              <a:rPr lang="fr-FR" sz="1800" dirty="0" err="1"/>
              <a:t>physical</a:t>
            </a:r>
            <a:r>
              <a:rPr lang="fr-FR" sz="1800" dirty="0"/>
              <a:t> </a:t>
            </a:r>
            <a:r>
              <a:rPr lang="fr-FR" sz="1800" dirty="0" err="1"/>
              <a:t>address</a:t>
            </a:r>
            <a:r>
              <a:rPr lang="fr-FR" sz="1800" dirty="0"/>
              <a:t> 64</a:t>
            </a:r>
          </a:p>
        </p:txBody>
      </p:sp>
      <p:sp>
        <p:nvSpPr>
          <p:cNvPr id="9" name="ZoneTexte 8">
            <a:extLst>
              <a:ext uri="{FF2B5EF4-FFF2-40B4-BE49-F238E27FC236}">
                <a16:creationId xmlns:a16="http://schemas.microsoft.com/office/drawing/2014/main" id="{EAC7E238-C6E1-49C2-8678-3BD6BC839F66}"/>
              </a:ext>
            </a:extLst>
          </p:cNvPr>
          <p:cNvSpPr txBox="1"/>
          <p:nvPr/>
        </p:nvSpPr>
        <p:spPr>
          <a:xfrm>
            <a:off x="7577473" y="3729789"/>
            <a:ext cx="1528011" cy="923330"/>
          </a:xfrm>
          <a:prstGeom prst="rect">
            <a:avLst/>
          </a:prstGeom>
          <a:noFill/>
        </p:spPr>
        <p:txBody>
          <a:bodyPr wrap="square" rtlCol="0">
            <a:spAutoFit/>
          </a:bodyPr>
          <a:lstStyle/>
          <a:p>
            <a:r>
              <a:rPr lang="fr-FR" sz="1800" dirty="0"/>
              <a:t>‘J’ in ASCII:</a:t>
            </a:r>
          </a:p>
          <a:p>
            <a:r>
              <a:rPr lang="fr-FR" sz="1800" dirty="0"/>
              <a:t>      4  A</a:t>
            </a:r>
          </a:p>
          <a:p>
            <a:r>
              <a:rPr lang="fr-FR" sz="1800" dirty="0"/>
              <a:t>0100  1010</a:t>
            </a:r>
          </a:p>
        </p:txBody>
      </p:sp>
      <p:sp>
        <p:nvSpPr>
          <p:cNvPr id="10" name="ZoneTexte 9">
            <a:extLst>
              <a:ext uri="{FF2B5EF4-FFF2-40B4-BE49-F238E27FC236}">
                <a16:creationId xmlns:a16="http://schemas.microsoft.com/office/drawing/2014/main" id="{594EF876-5D90-46AA-8E7B-323CBD7210BD}"/>
              </a:ext>
            </a:extLst>
          </p:cNvPr>
          <p:cNvSpPr txBox="1"/>
          <p:nvPr/>
        </p:nvSpPr>
        <p:spPr>
          <a:xfrm>
            <a:off x="7577472" y="1142521"/>
            <a:ext cx="1528011" cy="646331"/>
          </a:xfrm>
          <a:prstGeom prst="rect">
            <a:avLst/>
          </a:prstGeom>
          <a:noFill/>
        </p:spPr>
        <p:txBody>
          <a:bodyPr wrap="square" rtlCol="0">
            <a:spAutoFit/>
          </a:bodyPr>
          <a:lstStyle/>
          <a:p>
            <a:r>
              <a:rPr lang="fr-FR" sz="1800" dirty="0"/>
              <a:t>READ = 1</a:t>
            </a:r>
          </a:p>
          <a:p>
            <a:r>
              <a:rPr lang="fr-FR" sz="1800" dirty="0"/>
              <a:t>WRITE = 0</a:t>
            </a:r>
          </a:p>
        </p:txBody>
      </p:sp>
    </p:spTree>
    <p:extLst>
      <p:ext uri="{BB962C8B-B14F-4D97-AF65-F5344CB8AC3E}">
        <p14:creationId xmlns:p14="http://schemas.microsoft.com/office/powerpoint/2010/main" val="116946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501A4-2342-4508-A6AF-CE9ECE10967C}"/>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67F9C913-B058-40B9-AEDE-BE7EBE05B353}"/>
              </a:ext>
            </a:extLst>
          </p:cNvPr>
          <p:cNvSpPr>
            <a:spLocks noGrp="1"/>
          </p:cNvSpPr>
          <p:nvPr>
            <p:ph type="body" idx="1"/>
          </p:nvPr>
        </p:nvSpPr>
        <p:spPr/>
        <p:txBody>
          <a:bodyPr/>
          <a:lstStyle/>
          <a:p>
            <a:pPr marL="457200" lvl="0" indent="-381000" algn="l" rtl="0">
              <a:spcBef>
                <a:spcPts val="600"/>
              </a:spcBef>
              <a:spcAft>
                <a:spcPts val="0"/>
              </a:spcAft>
              <a:buClr>
                <a:schemeClr val="dk1"/>
              </a:buClr>
              <a:buSzPts val="2400"/>
              <a:buChar char="●"/>
            </a:pPr>
            <a:r>
              <a:rPr lang="en" sz="2800" dirty="0">
                <a:solidFill>
                  <a:schemeClr val="dk1"/>
                </a:solidFill>
              </a:rPr>
              <a:t>Protection rings:</a:t>
            </a:r>
            <a:endParaRPr lang="en" sz="1400" dirty="0">
              <a:solidFill>
                <a:schemeClr val="dk1"/>
              </a:solidFill>
            </a:endParaRPr>
          </a:p>
          <a:p>
            <a:pPr lvl="1"/>
            <a:r>
              <a:rPr lang="en" sz="2400" dirty="0">
                <a:solidFill>
                  <a:schemeClr val="dk1"/>
                </a:solidFill>
              </a:rPr>
              <a:t>Model of protection</a:t>
            </a:r>
          </a:p>
          <a:p>
            <a:pPr lvl="1"/>
            <a:r>
              <a:rPr lang="en" sz="2400" dirty="0">
                <a:solidFill>
                  <a:schemeClr val="dk1"/>
                </a:solidFill>
              </a:rPr>
              <a:t>Levels/Layers of autorisations</a:t>
            </a:r>
          </a:p>
          <a:p>
            <a:pPr lvl="1"/>
            <a:r>
              <a:rPr lang="en" sz="2400" dirty="0">
                <a:solidFill>
                  <a:schemeClr val="dk1"/>
                </a:solidFill>
              </a:rPr>
              <a:t>Each level has specific permissions</a:t>
            </a:r>
          </a:p>
          <a:p>
            <a:pPr lvl="1"/>
            <a:endParaRPr lang="en" sz="2400" dirty="0">
              <a:solidFill>
                <a:schemeClr val="dk1"/>
              </a:solidFill>
            </a:endParaRPr>
          </a:p>
          <a:p>
            <a:pPr lvl="1"/>
            <a:r>
              <a:rPr lang="en" sz="2400" dirty="0">
                <a:solidFill>
                  <a:schemeClr val="dk1"/>
                </a:solidFill>
              </a:rPr>
              <a:t>Intel example: 4 levels</a:t>
            </a:r>
          </a:p>
          <a:p>
            <a:pPr marL="571500" lvl="1" indent="0">
              <a:buNone/>
            </a:pPr>
            <a:r>
              <a:rPr lang="en" sz="2400" dirty="0">
                <a:solidFill>
                  <a:schemeClr val="dk1"/>
                </a:solidFill>
              </a:rPr>
              <a:t>	ring 0 = most privileged mode</a:t>
            </a:r>
          </a:p>
          <a:p>
            <a:pPr marL="571500" lvl="1" indent="0">
              <a:buNone/>
            </a:pPr>
            <a:r>
              <a:rPr lang="en" sz="2400" dirty="0">
                <a:solidFill>
                  <a:schemeClr val="dk1"/>
                </a:solidFill>
              </a:rPr>
              <a:t>	…</a:t>
            </a:r>
          </a:p>
          <a:p>
            <a:pPr marL="571500" lvl="1" indent="0">
              <a:buNone/>
            </a:pPr>
            <a:r>
              <a:rPr lang="en" sz="2400" dirty="0">
                <a:solidFill>
                  <a:schemeClr val="dk1"/>
                </a:solidFill>
              </a:rPr>
              <a:t>	ring 3 = least privileged mode (regular mode)</a:t>
            </a:r>
          </a:p>
          <a:p>
            <a:pPr lvl="1"/>
            <a:endParaRPr lang="en" sz="2200" dirty="0">
              <a:solidFill>
                <a:schemeClr val="dk1"/>
              </a:solidFill>
            </a:endParaRPr>
          </a:p>
        </p:txBody>
      </p:sp>
      <p:sp>
        <p:nvSpPr>
          <p:cNvPr id="4" name="Espace réservé du numéro de diapositive 3">
            <a:extLst>
              <a:ext uri="{FF2B5EF4-FFF2-40B4-BE49-F238E27FC236}">
                <a16:creationId xmlns:a16="http://schemas.microsoft.com/office/drawing/2014/main" id="{F5537B2A-79F3-466D-BBCB-F6A5F4D8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22</a:t>
            </a:fld>
            <a:endParaRPr lang="fr-FR"/>
          </a:p>
        </p:txBody>
      </p:sp>
    </p:spTree>
    <p:extLst>
      <p:ext uri="{BB962C8B-B14F-4D97-AF65-F5344CB8AC3E}">
        <p14:creationId xmlns:p14="http://schemas.microsoft.com/office/powerpoint/2010/main" val="2155347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501A4-2342-4508-A6AF-CE9ECE10967C}"/>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67F9C913-B058-40B9-AEDE-BE7EBE05B353}"/>
              </a:ext>
            </a:extLst>
          </p:cNvPr>
          <p:cNvSpPr>
            <a:spLocks noGrp="1"/>
          </p:cNvSpPr>
          <p:nvPr>
            <p:ph type="body" idx="1"/>
          </p:nvPr>
        </p:nvSpPr>
        <p:spPr>
          <a:xfrm>
            <a:off x="457200" y="889150"/>
            <a:ext cx="8441140" cy="4036800"/>
          </a:xfrm>
        </p:spPr>
        <p:txBody>
          <a:bodyPr anchor="ctr"/>
          <a:lstStyle/>
          <a:p>
            <a:pPr marL="457200" lvl="0" indent="-381000" algn="l" rtl="0">
              <a:spcBef>
                <a:spcPts val="600"/>
              </a:spcBef>
              <a:spcAft>
                <a:spcPts val="0"/>
              </a:spcAft>
              <a:buClr>
                <a:schemeClr val="dk1"/>
              </a:buClr>
              <a:buSzPts val="2400"/>
              <a:buChar char="●"/>
            </a:pPr>
            <a:r>
              <a:rPr lang="en" sz="2800" dirty="0">
                <a:solidFill>
                  <a:schemeClr val="dk1"/>
                </a:solidFill>
              </a:rPr>
              <a:t>Ring 3 - User mode:</a:t>
            </a:r>
            <a:endParaRPr lang="en" sz="2000" dirty="0">
              <a:solidFill>
                <a:schemeClr val="dk1"/>
              </a:solidFill>
            </a:endParaRPr>
          </a:p>
          <a:p>
            <a:pPr lvl="1"/>
            <a:r>
              <a:rPr lang="en" sz="2400" dirty="0">
                <a:solidFill>
                  <a:schemeClr val="dk1"/>
                </a:solidFill>
              </a:rPr>
              <a:t>Context in which the CPU allows the minimum actions</a:t>
            </a:r>
          </a:p>
          <a:p>
            <a:pPr lvl="1"/>
            <a:endParaRPr lang="en" sz="2400" i="1" dirty="0">
              <a:solidFill>
                <a:schemeClr val="dk1"/>
              </a:solidFill>
            </a:endParaRPr>
          </a:p>
          <a:p>
            <a:pPr lvl="1"/>
            <a:r>
              <a:rPr lang="en" sz="2400" i="1" dirty="0">
                <a:solidFill>
                  <a:schemeClr val="dk1"/>
                </a:solidFill>
              </a:rPr>
              <a:t>Regular memory addresses can be accessed</a:t>
            </a:r>
          </a:p>
          <a:p>
            <a:pPr marL="1054100" lvl="2" indent="0">
              <a:buNone/>
            </a:pPr>
            <a:r>
              <a:rPr lang="en" sz="2000" i="1" dirty="0">
                <a:solidFill>
                  <a:schemeClr val="dk1"/>
                </a:solidFill>
              </a:rPr>
              <a:t>(areas not reserved for the system or specific management)</a:t>
            </a:r>
            <a:endParaRPr lang="en" sz="1600" i="1" dirty="0">
              <a:solidFill>
                <a:schemeClr val="dk1"/>
              </a:solidFill>
            </a:endParaRPr>
          </a:p>
          <a:p>
            <a:pPr lvl="1"/>
            <a:endParaRPr lang="en" sz="2400" i="1" dirty="0">
              <a:solidFill>
                <a:schemeClr val="dk1"/>
              </a:solidFill>
            </a:endParaRPr>
          </a:p>
          <a:p>
            <a:pPr lvl="1"/>
            <a:r>
              <a:rPr lang="en" sz="2400" i="1" dirty="0">
                <a:solidFill>
                  <a:schemeClr val="dk1"/>
                </a:solidFill>
              </a:rPr>
              <a:t>Regular instructions can be executed</a:t>
            </a:r>
          </a:p>
          <a:p>
            <a:pPr marL="1054100" lvl="2" indent="0">
              <a:buNone/>
            </a:pPr>
            <a:r>
              <a:rPr lang="en" sz="2000" i="1" dirty="0">
                <a:solidFill>
                  <a:schemeClr val="dk1"/>
                </a:solidFill>
              </a:rPr>
              <a:t>(move, arithmetic, logic, branch, …)</a:t>
            </a:r>
          </a:p>
          <a:p>
            <a:pPr lvl="1"/>
            <a:endParaRPr lang="en" sz="2400" i="1" dirty="0">
              <a:solidFill>
                <a:schemeClr val="dk1"/>
              </a:solidFill>
            </a:endParaRPr>
          </a:p>
        </p:txBody>
      </p:sp>
      <p:sp>
        <p:nvSpPr>
          <p:cNvPr id="4" name="Espace réservé du numéro de diapositive 3">
            <a:extLst>
              <a:ext uri="{FF2B5EF4-FFF2-40B4-BE49-F238E27FC236}">
                <a16:creationId xmlns:a16="http://schemas.microsoft.com/office/drawing/2014/main" id="{F5537B2A-79F3-466D-BBCB-F6A5F4D8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23</a:t>
            </a:fld>
            <a:endParaRPr lang="fr-FR"/>
          </a:p>
        </p:txBody>
      </p:sp>
    </p:spTree>
    <p:extLst>
      <p:ext uri="{BB962C8B-B14F-4D97-AF65-F5344CB8AC3E}">
        <p14:creationId xmlns:p14="http://schemas.microsoft.com/office/powerpoint/2010/main" val="997331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D3501A4-2342-4508-A6AF-CE9ECE10967C}"/>
              </a:ext>
            </a:extLst>
          </p:cNvPr>
          <p:cNvSpPr>
            <a:spLocks noGrp="1"/>
          </p:cNvSpPr>
          <p:nvPr>
            <p:ph type="title"/>
          </p:nvPr>
        </p:nvSpPr>
        <p:spPr/>
        <p:txBody>
          <a:bodyPr/>
          <a:lstStyle/>
          <a:p>
            <a:r>
              <a:rPr lang="en" dirty="0">
                <a:solidFill>
                  <a:schemeClr val="dk1"/>
                </a:solidFill>
              </a:rPr>
              <a:t>Basic architecture concepts required</a:t>
            </a:r>
            <a:endParaRPr lang="fr-FR" dirty="0"/>
          </a:p>
        </p:txBody>
      </p:sp>
      <p:sp>
        <p:nvSpPr>
          <p:cNvPr id="3" name="Espace réservé du texte 2">
            <a:extLst>
              <a:ext uri="{FF2B5EF4-FFF2-40B4-BE49-F238E27FC236}">
                <a16:creationId xmlns:a16="http://schemas.microsoft.com/office/drawing/2014/main" id="{67F9C913-B058-40B9-AEDE-BE7EBE05B353}"/>
              </a:ext>
            </a:extLst>
          </p:cNvPr>
          <p:cNvSpPr>
            <a:spLocks noGrp="1"/>
          </p:cNvSpPr>
          <p:nvPr>
            <p:ph type="body" idx="1"/>
          </p:nvPr>
        </p:nvSpPr>
        <p:spPr>
          <a:xfrm>
            <a:off x="457200" y="889150"/>
            <a:ext cx="8441140" cy="4036800"/>
          </a:xfrm>
        </p:spPr>
        <p:txBody>
          <a:bodyPr anchor="ctr"/>
          <a:lstStyle/>
          <a:p>
            <a:pPr marL="457200" lvl="0" indent="-381000" algn="l" rtl="0">
              <a:spcBef>
                <a:spcPts val="600"/>
              </a:spcBef>
              <a:spcAft>
                <a:spcPts val="0"/>
              </a:spcAft>
              <a:buClr>
                <a:schemeClr val="dk1"/>
              </a:buClr>
              <a:buSzPts val="2400"/>
              <a:buChar char="●"/>
            </a:pPr>
            <a:r>
              <a:rPr lang="en" sz="2800" dirty="0">
                <a:solidFill>
                  <a:schemeClr val="dk1"/>
                </a:solidFill>
              </a:rPr>
              <a:t>Ring 0 - Supervisor mode - Privileged mode:</a:t>
            </a:r>
            <a:endParaRPr lang="en" sz="2000" dirty="0">
              <a:solidFill>
                <a:schemeClr val="dk1"/>
              </a:solidFill>
            </a:endParaRPr>
          </a:p>
          <a:p>
            <a:pPr lvl="1"/>
            <a:r>
              <a:rPr lang="en" sz="2400" dirty="0">
                <a:solidFill>
                  <a:schemeClr val="dk1"/>
                </a:solidFill>
              </a:rPr>
              <a:t>Context in which the CPU allows more actions</a:t>
            </a:r>
          </a:p>
          <a:p>
            <a:pPr lvl="1"/>
            <a:endParaRPr lang="en" sz="2400" i="1" dirty="0">
              <a:solidFill>
                <a:schemeClr val="dk1"/>
              </a:solidFill>
            </a:endParaRPr>
          </a:p>
          <a:p>
            <a:pPr lvl="1"/>
            <a:r>
              <a:rPr lang="en" sz="2400" i="1" dirty="0">
                <a:solidFill>
                  <a:schemeClr val="dk1"/>
                </a:solidFill>
              </a:rPr>
              <a:t>Allows access to restricted memory addresses</a:t>
            </a:r>
          </a:p>
          <a:p>
            <a:pPr marL="1054100" lvl="2" indent="0">
              <a:buNone/>
            </a:pPr>
            <a:r>
              <a:rPr lang="en" sz="2000" i="1" dirty="0">
                <a:solidFill>
                  <a:schemeClr val="dk1"/>
                </a:solidFill>
              </a:rPr>
              <a:t>(you might not want that another program erases your mallocs…)</a:t>
            </a:r>
          </a:p>
          <a:p>
            <a:pPr lvl="1"/>
            <a:endParaRPr lang="en" sz="2400" i="1" dirty="0">
              <a:solidFill>
                <a:schemeClr val="dk1"/>
              </a:solidFill>
            </a:endParaRPr>
          </a:p>
          <a:p>
            <a:pPr lvl="1"/>
            <a:r>
              <a:rPr lang="en" sz="2400" i="1" dirty="0">
                <a:solidFill>
                  <a:schemeClr val="dk1"/>
                </a:solidFill>
              </a:rPr>
              <a:t>Allows execution of restricted instructions</a:t>
            </a:r>
          </a:p>
          <a:p>
            <a:pPr marL="1054100" lvl="2" indent="0">
              <a:buNone/>
            </a:pPr>
            <a:r>
              <a:rPr lang="en" sz="2000" i="1" dirty="0">
                <a:solidFill>
                  <a:schemeClr val="dk1"/>
                </a:solidFill>
              </a:rPr>
              <a:t>(you might not want a HALT to happen anytime…)</a:t>
            </a:r>
            <a:endParaRPr lang="en" sz="1600" i="1" dirty="0">
              <a:solidFill>
                <a:schemeClr val="dk1"/>
              </a:solidFill>
            </a:endParaRPr>
          </a:p>
          <a:p>
            <a:pPr lvl="1"/>
            <a:endParaRPr lang="en" sz="2400" i="1" dirty="0">
              <a:solidFill>
                <a:schemeClr val="dk1"/>
              </a:solidFill>
            </a:endParaRPr>
          </a:p>
          <a:p>
            <a:pPr lvl="1"/>
            <a:r>
              <a:rPr lang="en" sz="2400" i="1" dirty="0">
                <a:solidFill>
                  <a:schemeClr val="dk1"/>
                </a:solidFill>
              </a:rPr>
              <a:t>…</a:t>
            </a:r>
          </a:p>
        </p:txBody>
      </p:sp>
      <p:sp>
        <p:nvSpPr>
          <p:cNvPr id="4" name="Espace réservé du numéro de diapositive 3">
            <a:extLst>
              <a:ext uri="{FF2B5EF4-FFF2-40B4-BE49-F238E27FC236}">
                <a16:creationId xmlns:a16="http://schemas.microsoft.com/office/drawing/2014/main" id="{F5537B2A-79F3-466D-BBCB-F6A5F4D8BC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24</a:t>
            </a:fld>
            <a:endParaRPr lang="fr-FR"/>
          </a:p>
        </p:txBody>
      </p:sp>
    </p:spTree>
    <p:extLst>
      <p:ext uri="{BB962C8B-B14F-4D97-AF65-F5344CB8AC3E}">
        <p14:creationId xmlns:p14="http://schemas.microsoft.com/office/powerpoint/2010/main" val="2259155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0"/>
          <p:cNvSpPr txBox="1">
            <a:spLocks noGrp="1"/>
          </p:cNvSpPr>
          <p:nvPr>
            <p:ph type="title"/>
          </p:nvPr>
        </p:nvSpPr>
        <p:spPr>
          <a:xfrm>
            <a:off x="457200" y="2286000"/>
            <a:ext cx="82296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an Operating System?</a:t>
            </a:r>
            <a:endParaRPr/>
          </a:p>
        </p:txBody>
      </p:sp>
      <p:sp>
        <p:nvSpPr>
          <p:cNvPr id="49" name="Google Shape;49;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1"/>
          <p:cNvSpPr txBox="1">
            <a:spLocks noGrp="1"/>
          </p:cNvSpPr>
          <p:nvPr>
            <p:ph type="body" idx="1"/>
          </p:nvPr>
        </p:nvSpPr>
        <p:spPr>
          <a:xfrm>
            <a:off x="457200" y="211645"/>
            <a:ext cx="8229600" cy="472021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US" i="1" dirty="0"/>
              <a:t>Operating systems perform two essentially unrelated functions: providing application programmers (and application programs, naturally) a clean abstract set of resources instead of the messy hardware ones and managing these hardware resources.</a:t>
            </a:r>
          </a:p>
          <a:p>
            <a:pPr marL="0" lvl="0" indent="0" algn="r" rtl="0">
              <a:spcBef>
                <a:spcPts val="600"/>
              </a:spcBef>
              <a:spcAft>
                <a:spcPts val="0"/>
              </a:spcAft>
              <a:buNone/>
            </a:pPr>
            <a:r>
              <a:rPr lang="en-US" i="1" dirty="0"/>
              <a:t>-- Tanenbaum &amp; al.</a:t>
            </a:r>
            <a:endParaRPr lang="en-US" sz="1400" i="1" dirty="0"/>
          </a:p>
          <a:p>
            <a:pPr marL="0" lvl="0" indent="0" rtl="0">
              <a:spcBef>
                <a:spcPts val="600"/>
              </a:spcBef>
              <a:spcAft>
                <a:spcPts val="0"/>
              </a:spcAft>
              <a:buNone/>
            </a:pPr>
            <a:endParaRPr lang="en-US" sz="1400" i="1" dirty="0"/>
          </a:p>
          <a:p>
            <a:pPr marL="0" lvl="0" indent="0" algn="l" rtl="0">
              <a:spcBef>
                <a:spcPts val="600"/>
              </a:spcBef>
              <a:spcAft>
                <a:spcPts val="0"/>
              </a:spcAft>
              <a:buNone/>
            </a:pPr>
            <a:r>
              <a:rPr lang="en-US" i="1" dirty="0"/>
              <a:t>An operating system is software that manages a computer's hardware. It also provides a basis for application programs and acts as an intermediary between the computer user and the computer hardware.</a:t>
            </a:r>
          </a:p>
          <a:p>
            <a:pPr marL="0" lvl="0" indent="0" algn="r" rtl="0">
              <a:spcBef>
                <a:spcPts val="600"/>
              </a:spcBef>
              <a:spcAft>
                <a:spcPts val="0"/>
              </a:spcAft>
              <a:buNone/>
            </a:pPr>
            <a:r>
              <a:rPr lang="en-US" i="1" dirty="0"/>
              <a:t>-- </a:t>
            </a:r>
            <a:r>
              <a:rPr lang="en-US" i="1" dirty="0" err="1"/>
              <a:t>Silberschatz</a:t>
            </a:r>
            <a:r>
              <a:rPr lang="en-US" i="1" dirty="0"/>
              <a:t> &amp; al.</a:t>
            </a:r>
          </a:p>
        </p:txBody>
      </p:sp>
      <p:sp>
        <p:nvSpPr>
          <p:cNvPr id="56" name="Google Shape;56;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Operating System: Another definition</a:t>
            </a:r>
            <a:endParaRPr dirty="0"/>
          </a:p>
        </p:txBody>
      </p:sp>
      <p:grpSp>
        <p:nvGrpSpPr>
          <p:cNvPr id="63" name="Google Shape;63;p12"/>
          <p:cNvGrpSpPr/>
          <p:nvPr/>
        </p:nvGrpSpPr>
        <p:grpSpPr>
          <a:xfrm>
            <a:off x="1365675" y="1551288"/>
            <a:ext cx="6412650" cy="2712525"/>
            <a:chOff x="1365675" y="2268875"/>
            <a:chExt cx="6412650" cy="2712525"/>
          </a:xfrm>
        </p:grpSpPr>
        <p:sp>
          <p:nvSpPr>
            <p:cNvPr id="64" name="Google Shape;64;p12"/>
            <p:cNvSpPr/>
            <p:nvPr/>
          </p:nvSpPr>
          <p:spPr>
            <a:xfrm>
              <a:off x="148417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User</a:t>
              </a:r>
              <a:endParaRPr b="1">
                <a:latin typeface="Droid Sans"/>
                <a:ea typeface="Droid Sans"/>
                <a:cs typeface="Droid Sans"/>
                <a:sym typeface="Droid Sans"/>
              </a:endParaRPr>
            </a:p>
          </p:txBody>
        </p:sp>
        <p:sp>
          <p:nvSpPr>
            <p:cNvPr id="65" name="Google Shape;65;p12"/>
            <p:cNvSpPr/>
            <p:nvPr/>
          </p:nvSpPr>
          <p:spPr>
            <a:xfrm>
              <a:off x="586852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Machine</a:t>
              </a:r>
              <a:endParaRPr b="1">
                <a:latin typeface="Droid Sans"/>
                <a:ea typeface="Droid Sans"/>
                <a:cs typeface="Droid Sans"/>
                <a:sym typeface="Droid Sans"/>
              </a:endParaRPr>
            </a:p>
          </p:txBody>
        </p:sp>
        <p:sp>
          <p:nvSpPr>
            <p:cNvPr id="66" name="Google Shape;66;p12"/>
            <p:cNvSpPr/>
            <p:nvPr/>
          </p:nvSpPr>
          <p:spPr>
            <a:xfrm>
              <a:off x="4161600" y="2268875"/>
              <a:ext cx="820800" cy="8208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OS</a:t>
              </a:r>
              <a:endParaRPr b="1">
                <a:latin typeface="Droid Sans"/>
                <a:ea typeface="Droid Sans"/>
                <a:cs typeface="Droid Sans"/>
                <a:sym typeface="Droid Sans"/>
              </a:endParaRPr>
            </a:p>
          </p:txBody>
        </p:sp>
        <p:cxnSp>
          <p:nvCxnSpPr>
            <p:cNvPr id="67" name="Google Shape;67;p12"/>
            <p:cNvCxnSpPr>
              <a:stCxn id="64" idx="3"/>
              <a:endCxn id="66" idx="2"/>
            </p:cNvCxnSpPr>
            <p:nvPr/>
          </p:nvCxnSpPr>
          <p:spPr>
            <a:xfrm>
              <a:off x="3275475" y="2679275"/>
              <a:ext cx="886200" cy="0"/>
            </a:xfrm>
            <a:prstGeom prst="straightConnector1">
              <a:avLst/>
            </a:prstGeom>
            <a:noFill/>
            <a:ln w="38100" cap="flat" cmpd="sng">
              <a:solidFill>
                <a:srgbClr val="000000"/>
              </a:solidFill>
              <a:prstDash val="solid"/>
              <a:round/>
              <a:headEnd type="triangle" w="med" len="med"/>
              <a:tailEnd type="triangle" w="med" len="med"/>
            </a:ln>
          </p:spPr>
        </p:cxnSp>
        <p:cxnSp>
          <p:nvCxnSpPr>
            <p:cNvPr id="68" name="Google Shape;68;p12"/>
            <p:cNvCxnSpPr>
              <a:stCxn id="66" idx="6"/>
              <a:endCxn id="65" idx="1"/>
            </p:cNvCxnSpPr>
            <p:nvPr/>
          </p:nvCxnSpPr>
          <p:spPr>
            <a:xfrm>
              <a:off x="4982400" y="2679275"/>
              <a:ext cx="886200" cy="0"/>
            </a:xfrm>
            <a:prstGeom prst="straightConnector1">
              <a:avLst/>
            </a:prstGeom>
            <a:noFill/>
            <a:ln w="38100" cap="flat" cmpd="sng">
              <a:solidFill>
                <a:srgbClr val="000000"/>
              </a:solidFill>
              <a:prstDash val="solid"/>
              <a:round/>
              <a:headEnd type="triangle" w="med" len="med"/>
              <a:tailEnd type="triangle" w="med" len="med"/>
            </a:ln>
          </p:spPr>
        </p:cxnSp>
        <p:sp>
          <p:nvSpPr>
            <p:cNvPr id="69" name="Google Shape;69;p12"/>
            <p:cNvSpPr txBox="1"/>
            <p:nvPr/>
          </p:nvSpPr>
          <p:spPr>
            <a:xfrm>
              <a:off x="136567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Usable Interface</a:t>
              </a:r>
              <a:endParaRPr>
                <a:latin typeface="Droid Sans"/>
                <a:ea typeface="Droid Sans"/>
                <a:cs typeface="Droid Sans"/>
                <a:sym typeface="Droid Sans"/>
              </a:endParaRPr>
            </a:p>
          </p:txBody>
        </p:sp>
        <p:sp>
          <p:nvSpPr>
            <p:cNvPr id="70" name="Google Shape;70;p12"/>
            <p:cNvSpPr txBox="1"/>
            <p:nvPr/>
          </p:nvSpPr>
          <p:spPr>
            <a:xfrm>
              <a:off x="3617100" y="4451000"/>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Hardware Independence</a:t>
              </a:r>
              <a:endParaRPr>
                <a:latin typeface="Droid Sans"/>
                <a:ea typeface="Droid Sans"/>
                <a:cs typeface="Droid Sans"/>
                <a:sym typeface="Droid Sans"/>
              </a:endParaRPr>
            </a:p>
          </p:txBody>
        </p:sp>
        <p:sp>
          <p:nvSpPr>
            <p:cNvPr id="71" name="Google Shape;71;p12"/>
            <p:cNvSpPr txBox="1"/>
            <p:nvPr/>
          </p:nvSpPr>
          <p:spPr>
            <a:xfrm>
              <a:off x="586852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Resource Management</a:t>
              </a:r>
              <a:endParaRPr>
                <a:latin typeface="Droid Sans"/>
                <a:ea typeface="Droid Sans"/>
                <a:cs typeface="Droid Sans"/>
                <a:sym typeface="Droid Sans"/>
              </a:endParaRPr>
            </a:p>
          </p:txBody>
        </p:sp>
        <p:cxnSp>
          <p:nvCxnSpPr>
            <p:cNvPr id="72" name="Google Shape;72;p12"/>
            <p:cNvCxnSpPr>
              <a:stCxn id="66" idx="4"/>
              <a:endCxn id="69" idx="3"/>
            </p:cNvCxnSpPr>
            <p:nvPr/>
          </p:nvCxnSpPr>
          <p:spPr>
            <a:xfrm rot="5400000">
              <a:off x="36070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3" name="Google Shape;73;p12"/>
            <p:cNvCxnSpPr>
              <a:stCxn id="66" idx="4"/>
              <a:endCxn id="71" idx="1"/>
            </p:cNvCxnSpPr>
            <p:nvPr/>
          </p:nvCxnSpPr>
          <p:spPr>
            <a:xfrm rot="-5400000" flipH="1">
              <a:off x="49036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4" name="Google Shape;74;p12"/>
            <p:cNvCxnSpPr>
              <a:stCxn id="66" idx="4"/>
              <a:endCxn id="70" idx="0"/>
            </p:cNvCxnSpPr>
            <p:nvPr/>
          </p:nvCxnSpPr>
          <p:spPr>
            <a:xfrm rot="-5400000" flipH="1">
              <a:off x="3891600" y="3770075"/>
              <a:ext cx="1361400" cy="600"/>
            </a:xfrm>
            <a:prstGeom prst="curvedConnector3">
              <a:avLst>
                <a:gd name="adj1" fmla="val 49997"/>
              </a:avLst>
            </a:prstGeom>
            <a:noFill/>
            <a:ln w="19050" cap="flat" cmpd="sng">
              <a:solidFill>
                <a:srgbClr val="000000"/>
              </a:solidFill>
              <a:prstDash val="solid"/>
              <a:round/>
              <a:headEnd type="none" w="med" len="med"/>
              <a:tailEnd type="triangle" w="med" len="med"/>
            </a:ln>
          </p:spPr>
        </p:cxnSp>
      </p:grpSp>
      <p:sp>
        <p:nvSpPr>
          <p:cNvPr id="75" name="Google Shape;7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r>
              <a:rPr lang="fr-FR" dirty="0"/>
              <a:t>Operating System: </a:t>
            </a:r>
            <a:r>
              <a:rPr lang="en-US" b="1" i="0" u="none" strike="noStrike" dirty="0">
                <a:solidFill>
                  <a:srgbClr val="000000"/>
                </a:solidFill>
                <a:effectLst/>
                <a:latin typeface="Droid Sans"/>
              </a:rPr>
              <a:t>Another definition</a:t>
            </a:r>
            <a:r>
              <a:rPr lang="en-US" b="0" i="0" dirty="0">
                <a:effectLst/>
                <a:latin typeface="Droid Sans"/>
              </a:rPr>
              <a:t>​</a:t>
            </a:r>
            <a:endParaRPr lang="fr-FR" dirty="0"/>
          </a:p>
        </p:txBody>
      </p:sp>
      <p:sp>
        <p:nvSpPr>
          <p:cNvPr id="81" name="Google Shape;81;p13"/>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Most used definition:</a:t>
            </a:r>
            <a:endParaRPr dirty="0"/>
          </a:p>
          <a:p>
            <a:pPr marL="457200" lvl="0" indent="-381000" algn="l" rtl="0">
              <a:spcBef>
                <a:spcPts val="600"/>
              </a:spcBef>
              <a:spcAft>
                <a:spcPts val="0"/>
              </a:spcAft>
              <a:buSzPts val="2400"/>
              <a:buChar char="●"/>
            </a:pPr>
            <a:r>
              <a:rPr lang="en" dirty="0"/>
              <a:t>Resource allocation</a:t>
            </a:r>
            <a:endParaRPr dirty="0"/>
          </a:p>
          <a:p>
            <a:pPr marL="457200" lvl="0" indent="-381000" algn="l" rtl="0">
              <a:spcBef>
                <a:spcPts val="0"/>
              </a:spcBef>
              <a:spcAft>
                <a:spcPts val="0"/>
              </a:spcAft>
              <a:buSzPts val="2400"/>
              <a:buChar char="●"/>
            </a:pPr>
            <a:r>
              <a:rPr lang="en" dirty="0"/>
              <a:t>Resource management</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Other:</a:t>
            </a:r>
            <a:endParaRPr dirty="0"/>
          </a:p>
          <a:p>
            <a:r>
              <a:rPr lang="en" dirty="0"/>
              <a:t>Second software layer on bare hardware</a:t>
            </a:r>
            <a:endParaRPr lang="fr-FR" dirty="0"/>
          </a:p>
          <a:p>
            <a:pPr lvl="1"/>
            <a:r>
              <a:rPr lang="fr-FR" dirty="0" err="1"/>
              <a:t>Firmwares</a:t>
            </a:r>
            <a:r>
              <a:rPr lang="fr-FR" dirty="0"/>
              <a:t> on 1</a:t>
            </a:r>
            <a:r>
              <a:rPr lang="fr-FR" baseline="30000" dirty="0"/>
              <a:t>st</a:t>
            </a:r>
            <a:r>
              <a:rPr lang="fr-FR" dirty="0"/>
              <a:t> layer (BIOS, UEFI, </a:t>
            </a:r>
            <a:r>
              <a:rPr lang="fr-FR" dirty="0" err="1"/>
              <a:t>SoC</a:t>
            </a:r>
            <a:r>
              <a:rPr lang="fr-FR" dirty="0"/>
              <a:t>, </a:t>
            </a:r>
            <a:r>
              <a:rPr lang="fr-FR" dirty="0" err="1"/>
              <a:t>embedded</a:t>
            </a:r>
            <a:r>
              <a:rPr lang="fr-FR" dirty="0"/>
              <a:t>, …)</a:t>
            </a:r>
            <a:endParaRPr dirty="0"/>
          </a:p>
          <a:p>
            <a:pPr marL="457200" lvl="0" indent="-381000" algn="l" rtl="0">
              <a:spcBef>
                <a:spcPts val="0"/>
              </a:spcBef>
              <a:spcAft>
                <a:spcPts val="0"/>
              </a:spcAft>
              <a:buSzPts val="2400"/>
              <a:buChar char="●"/>
            </a:pPr>
            <a:r>
              <a:rPr lang="fr-FR" dirty="0"/>
              <a:t>Kernel + Utilities </a:t>
            </a:r>
            <a:r>
              <a:rPr lang="fr-FR" dirty="0" err="1"/>
              <a:t>above</a:t>
            </a:r>
            <a:r>
              <a:rPr lang="fr-FR" dirty="0"/>
              <a:t> the machine</a:t>
            </a:r>
            <a:endParaRPr dirty="0"/>
          </a:p>
        </p:txBody>
      </p:sp>
      <p:sp>
        <p:nvSpPr>
          <p:cNvPr id="82" name="Google Shape;8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C1001-32F8-42D2-9EA2-5D716C3FA954}"/>
              </a:ext>
            </a:extLst>
          </p:cNvPr>
          <p:cNvSpPr>
            <a:spLocks noGrp="1"/>
          </p:cNvSpPr>
          <p:nvPr>
            <p:ph type="title"/>
          </p:nvPr>
        </p:nvSpPr>
        <p:spPr/>
        <p:txBody>
          <a:bodyPr/>
          <a:lstStyle/>
          <a:p>
            <a:r>
              <a:rPr lang="fr-FR" dirty="0"/>
              <a:t>Operating System: </a:t>
            </a:r>
            <a:r>
              <a:rPr lang="en-US" b="1" i="0" u="none" strike="noStrike" dirty="0">
                <a:solidFill>
                  <a:srgbClr val="000000"/>
                </a:solidFill>
                <a:effectLst/>
                <a:latin typeface="Droid Sans"/>
              </a:rPr>
              <a:t>Another definition</a:t>
            </a:r>
            <a:r>
              <a:rPr lang="en-US" b="0" i="0" dirty="0">
                <a:effectLst/>
                <a:latin typeface="Droid Sans"/>
              </a:rPr>
              <a:t>​</a:t>
            </a:r>
            <a:endParaRPr lang="fr-FR" dirty="0"/>
          </a:p>
        </p:txBody>
      </p:sp>
      <p:sp>
        <p:nvSpPr>
          <p:cNvPr id="4" name="Espace réservé du numéro de diapositive 3">
            <a:extLst>
              <a:ext uri="{FF2B5EF4-FFF2-40B4-BE49-F238E27FC236}">
                <a16:creationId xmlns:a16="http://schemas.microsoft.com/office/drawing/2014/main" id="{7BC80AA2-E834-40F3-90E6-0D2455148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29</a:t>
            </a:fld>
            <a:endParaRPr lang="fr-FR"/>
          </a:p>
        </p:txBody>
      </p:sp>
      <p:grpSp>
        <p:nvGrpSpPr>
          <p:cNvPr id="12" name="Groupe 11">
            <a:extLst>
              <a:ext uri="{FF2B5EF4-FFF2-40B4-BE49-F238E27FC236}">
                <a16:creationId xmlns:a16="http://schemas.microsoft.com/office/drawing/2014/main" id="{7DCAE4A5-BED1-4CEC-88CF-0D57E39F020C}"/>
              </a:ext>
            </a:extLst>
          </p:cNvPr>
          <p:cNvGrpSpPr/>
          <p:nvPr/>
        </p:nvGrpSpPr>
        <p:grpSpPr>
          <a:xfrm>
            <a:off x="3673636" y="777475"/>
            <a:ext cx="2756848" cy="4258098"/>
            <a:chOff x="3002507" y="885353"/>
            <a:chExt cx="2756848" cy="4258098"/>
          </a:xfrm>
        </p:grpSpPr>
        <p:sp>
          <p:nvSpPr>
            <p:cNvPr id="6" name="Rectangle 5">
              <a:extLst>
                <a:ext uri="{FF2B5EF4-FFF2-40B4-BE49-F238E27FC236}">
                  <a16:creationId xmlns:a16="http://schemas.microsoft.com/office/drawing/2014/main" id="{98AC52D4-1729-4A4A-9A16-6ABA6478ED94}"/>
                </a:ext>
              </a:extLst>
            </p:cNvPr>
            <p:cNvSpPr/>
            <p:nvPr/>
          </p:nvSpPr>
          <p:spPr>
            <a:xfrm>
              <a:off x="3002507" y="1595036"/>
              <a:ext cx="2756848" cy="709683"/>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rPr>
                <a:t>Environment</a:t>
              </a:r>
              <a:endParaRPr lang="fr-FR" sz="2400" dirty="0">
                <a:solidFill>
                  <a:schemeClr val="tx1"/>
                </a:solidFill>
              </a:endParaRPr>
            </a:p>
          </p:txBody>
        </p:sp>
        <p:sp>
          <p:nvSpPr>
            <p:cNvPr id="7" name="Rectangle 6">
              <a:extLst>
                <a:ext uri="{FF2B5EF4-FFF2-40B4-BE49-F238E27FC236}">
                  <a16:creationId xmlns:a16="http://schemas.microsoft.com/office/drawing/2014/main" id="{F6F59F85-9A26-4075-85C3-17248CAC6FF2}"/>
                </a:ext>
              </a:extLst>
            </p:cNvPr>
            <p:cNvSpPr/>
            <p:nvPr/>
          </p:nvSpPr>
          <p:spPr>
            <a:xfrm>
              <a:off x="3002507" y="2304719"/>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System Utilities</a:t>
              </a:r>
            </a:p>
          </p:txBody>
        </p:sp>
        <p:sp>
          <p:nvSpPr>
            <p:cNvPr id="8" name="Rectangle 7">
              <a:extLst>
                <a:ext uri="{FF2B5EF4-FFF2-40B4-BE49-F238E27FC236}">
                  <a16:creationId xmlns:a16="http://schemas.microsoft.com/office/drawing/2014/main" id="{DC808000-16F5-41CB-B67E-6DAFEBF847AA}"/>
                </a:ext>
              </a:extLst>
            </p:cNvPr>
            <p:cNvSpPr/>
            <p:nvPr/>
          </p:nvSpPr>
          <p:spPr>
            <a:xfrm>
              <a:off x="3002507" y="3014402"/>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err="1">
                  <a:solidFill>
                    <a:schemeClr val="tx1"/>
                  </a:solidFill>
                </a:rPr>
                <a:t>Syscalls</a:t>
              </a:r>
              <a:endParaRPr lang="fr-FR" sz="2400" dirty="0">
                <a:solidFill>
                  <a:schemeClr val="tx1"/>
                </a:solidFill>
              </a:endParaRPr>
            </a:p>
          </p:txBody>
        </p:sp>
        <p:sp>
          <p:nvSpPr>
            <p:cNvPr id="9" name="Rectangle 8">
              <a:extLst>
                <a:ext uri="{FF2B5EF4-FFF2-40B4-BE49-F238E27FC236}">
                  <a16:creationId xmlns:a16="http://schemas.microsoft.com/office/drawing/2014/main" id="{93CBCB57-39D7-40E7-8E19-03475B976740}"/>
                </a:ext>
              </a:extLst>
            </p:cNvPr>
            <p:cNvSpPr/>
            <p:nvPr/>
          </p:nvSpPr>
          <p:spPr>
            <a:xfrm>
              <a:off x="3002507" y="3724085"/>
              <a:ext cx="2756848" cy="7096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System Services</a:t>
              </a:r>
            </a:p>
          </p:txBody>
        </p:sp>
        <p:sp>
          <p:nvSpPr>
            <p:cNvPr id="10" name="Rectangle 9">
              <a:extLst>
                <a:ext uri="{FF2B5EF4-FFF2-40B4-BE49-F238E27FC236}">
                  <a16:creationId xmlns:a16="http://schemas.microsoft.com/office/drawing/2014/main" id="{A99E2874-CE31-4AD7-967C-26808E564942}"/>
                </a:ext>
              </a:extLst>
            </p:cNvPr>
            <p:cNvSpPr/>
            <p:nvPr/>
          </p:nvSpPr>
          <p:spPr>
            <a:xfrm>
              <a:off x="3002507" y="4433768"/>
              <a:ext cx="2756848" cy="709683"/>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Hardware</a:t>
              </a:r>
            </a:p>
          </p:txBody>
        </p:sp>
        <p:sp>
          <p:nvSpPr>
            <p:cNvPr id="11" name="Rectangle 10">
              <a:extLst>
                <a:ext uri="{FF2B5EF4-FFF2-40B4-BE49-F238E27FC236}">
                  <a16:creationId xmlns:a16="http://schemas.microsoft.com/office/drawing/2014/main" id="{4BBF7770-D99B-449B-84C2-CFDBA680A92A}"/>
                </a:ext>
              </a:extLst>
            </p:cNvPr>
            <p:cNvSpPr/>
            <p:nvPr/>
          </p:nvSpPr>
          <p:spPr>
            <a:xfrm>
              <a:off x="3002507" y="885353"/>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Applications</a:t>
              </a:r>
            </a:p>
          </p:txBody>
        </p:sp>
      </p:grpSp>
      <p:sp>
        <p:nvSpPr>
          <p:cNvPr id="14" name="Accolade ouvrante 13">
            <a:extLst>
              <a:ext uri="{FF2B5EF4-FFF2-40B4-BE49-F238E27FC236}">
                <a16:creationId xmlns:a16="http://schemas.microsoft.com/office/drawing/2014/main" id="{0C4F92F5-6BC7-41E1-B191-3D5C62445430}"/>
              </a:ext>
            </a:extLst>
          </p:cNvPr>
          <p:cNvSpPr/>
          <p:nvPr/>
        </p:nvSpPr>
        <p:spPr>
          <a:xfrm rot="10800000">
            <a:off x="6587432" y="2906524"/>
            <a:ext cx="286603" cy="14193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5" name="Accolade ouvrante 14">
            <a:extLst>
              <a:ext uri="{FF2B5EF4-FFF2-40B4-BE49-F238E27FC236}">
                <a16:creationId xmlns:a16="http://schemas.microsoft.com/office/drawing/2014/main" id="{45413D2B-5F57-4FFD-A116-1B3A94C7C55C}"/>
              </a:ext>
            </a:extLst>
          </p:cNvPr>
          <p:cNvSpPr/>
          <p:nvPr/>
        </p:nvSpPr>
        <p:spPr>
          <a:xfrm rot="10800000">
            <a:off x="6587432" y="1487158"/>
            <a:ext cx="286603" cy="141936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6" name="Accolade ouvrante 15">
            <a:extLst>
              <a:ext uri="{FF2B5EF4-FFF2-40B4-BE49-F238E27FC236}">
                <a16:creationId xmlns:a16="http://schemas.microsoft.com/office/drawing/2014/main" id="{FED3C111-5C44-46D6-9659-FE188821ABAD}"/>
              </a:ext>
            </a:extLst>
          </p:cNvPr>
          <p:cNvSpPr/>
          <p:nvPr/>
        </p:nvSpPr>
        <p:spPr>
          <a:xfrm>
            <a:off x="3165258" y="2196841"/>
            <a:ext cx="286603" cy="212904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ZoneTexte 16">
            <a:extLst>
              <a:ext uri="{FF2B5EF4-FFF2-40B4-BE49-F238E27FC236}">
                <a16:creationId xmlns:a16="http://schemas.microsoft.com/office/drawing/2014/main" id="{988268FE-3E61-4D5D-A688-3FE6585B51A2}"/>
              </a:ext>
            </a:extLst>
          </p:cNvPr>
          <p:cNvSpPr txBox="1"/>
          <p:nvPr/>
        </p:nvSpPr>
        <p:spPr>
          <a:xfrm>
            <a:off x="6878070" y="1841999"/>
            <a:ext cx="2158774" cy="707886"/>
          </a:xfrm>
          <a:prstGeom prst="rect">
            <a:avLst/>
          </a:prstGeom>
          <a:noFill/>
        </p:spPr>
        <p:txBody>
          <a:bodyPr wrap="square" rtlCol="0">
            <a:spAutoFit/>
          </a:bodyPr>
          <a:lstStyle/>
          <a:p>
            <a:pPr algn="ctr"/>
            <a:r>
              <a:rPr lang="fr-FR" sz="2000" dirty="0"/>
              <a:t>Command Line / Shell</a:t>
            </a:r>
          </a:p>
        </p:txBody>
      </p:sp>
      <p:sp>
        <p:nvSpPr>
          <p:cNvPr id="18" name="ZoneTexte 17">
            <a:extLst>
              <a:ext uri="{FF2B5EF4-FFF2-40B4-BE49-F238E27FC236}">
                <a16:creationId xmlns:a16="http://schemas.microsoft.com/office/drawing/2014/main" id="{5DC26318-9D59-4FEC-A56A-314A15C79801}"/>
              </a:ext>
            </a:extLst>
          </p:cNvPr>
          <p:cNvSpPr txBox="1"/>
          <p:nvPr/>
        </p:nvSpPr>
        <p:spPr>
          <a:xfrm>
            <a:off x="7030981" y="3406342"/>
            <a:ext cx="1288561" cy="400110"/>
          </a:xfrm>
          <a:prstGeom prst="rect">
            <a:avLst/>
          </a:prstGeom>
          <a:noFill/>
        </p:spPr>
        <p:txBody>
          <a:bodyPr wrap="square" rtlCol="0">
            <a:spAutoFit/>
          </a:bodyPr>
          <a:lstStyle/>
          <a:p>
            <a:pPr algn="ctr"/>
            <a:r>
              <a:rPr lang="fr-FR" sz="2000" dirty="0"/>
              <a:t>Kernel</a:t>
            </a:r>
          </a:p>
        </p:txBody>
      </p:sp>
      <p:sp>
        <p:nvSpPr>
          <p:cNvPr id="19" name="ZoneTexte 18">
            <a:extLst>
              <a:ext uri="{FF2B5EF4-FFF2-40B4-BE49-F238E27FC236}">
                <a16:creationId xmlns:a16="http://schemas.microsoft.com/office/drawing/2014/main" id="{9DE97C87-278F-4BE5-9B5B-5882C22FFE0F}"/>
              </a:ext>
            </a:extLst>
          </p:cNvPr>
          <p:cNvSpPr txBox="1"/>
          <p:nvPr/>
        </p:nvSpPr>
        <p:spPr>
          <a:xfrm>
            <a:off x="1757918" y="2906523"/>
            <a:ext cx="1473618" cy="707886"/>
          </a:xfrm>
          <a:prstGeom prst="rect">
            <a:avLst/>
          </a:prstGeom>
          <a:noFill/>
        </p:spPr>
        <p:txBody>
          <a:bodyPr wrap="square" rtlCol="0">
            <a:spAutoFit/>
          </a:bodyPr>
          <a:lstStyle/>
          <a:p>
            <a:pPr algn="ctr"/>
            <a:r>
              <a:rPr lang="fr-FR" sz="2000" dirty="0"/>
              <a:t>Operating System</a:t>
            </a:r>
          </a:p>
        </p:txBody>
      </p:sp>
      <p:sp>
        <p:nvSpPr>
          <p:cNvPr id="20" name="Accolade ouvrante 19">
            <a:extLst>
              <a:ext uri="{FF2B5EF4-FFF2-40B4-BE49-F238E27FC236}">
                <a16:creationId xmlns:a16="http://schemas.microsoft.com/office/drawing/2014/main" id="{4FD1AD32-8641-4F5A-9143-556941846155}"/>
              </a:ext>
            </a:extLst>
          </p:cNvPr>
          <p:cNvSpPr/>
          <p:nvPr/>
        </p:nvSpPr>
        <p:spPr>
          <a:xfrm>
            <a:off x="1537592" y="777475"/>
            <a:ext cx="286603" cy="354841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ZoneTexte 20">
            <a:extLst>
              <a:ext uri="{FF2B5EF4-FFF2-40B4-BE49-F238E27FC236}">
                <a16:creationId xmlns:a16="http://schemas.microsoft.com/office/drawing/2014/main" id="{68893B4F-65B2-40DF-AE5F-80C2AB9DE3F6}"/>
              </a:ext>
            </a:extLst>
          </p:cNvPr>
          <p:cNvSpPr txBox="1"/>
          <p:nvPr/>
        </p:nvSpPr>
        <p:spPr>
          <a:xfrm>
            <a:off x="9044" y="2351627"/>
            <a:ext cx="1473618" cy="400110"/>
          </a:xfrm>
          <a:prstGeom prst="rect">
            <a:avLst/>
          </a:prstGeom>
          <a:noFill/>
        </p:spPr>
        <p:txBody>
          <a:bodyPr wrap="square" rtlCol="0">
            <a:spAutoFit/>
          </a:bodyPr>
          <a:lstStyle/>
          <a:p>
            <a:pPr algn="ctr"/>
            <a:r>
              <a:rPr lang="fr-FR" sz="2000" dirty="0"/>
              <a:t>Distribution</a:t>
            </a:r>
          </a:p>
        </p:txBody>
      </p:sp>
    </p:spTree>
    <p:extLst>
      <p:ext uri="{BB962C8B-B14F-4D97-AF65-F5344CB8AC3E}">
        <p14:creationId xmlns:p14="http://schemas.microsoft.com/office/powerpoint/2010/main" val="2347424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Outline</a:t>
            </a:r>
            <a:endParaRPr/>
          </a:p>
        </p:txBody>
      </p:sp>
      <p:sp>
        <p:nvSpPr>
          <p:cNvPr id="42" name="Google Shape;42;p9"/>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Clr>
                <a:schemeClr val="dk1"/>
              </a:buClr>
              <a:buSzPts val="2400"/>
              <a:buChar char="●"/>
            </a:pPr>
            <a:r>
              <a:rPr lang="en" dirty="0">
                <a:solidFill>
                  <a:schemeClr val="dk1"/>
                </a:solidFill>
              </a:rPr>
              <a:t>Basic architecture concepts required</a:t>
            </a:r>
          </a:p>
          <a:p>
            <a:pPr lvl="1"/>
            <a:r>
              <a:rPr lang="en" dirty="0">
                <a:solidFill>
                  <a:schemeClr val="dk1"/>
                </a:solidFill>
              </a:rPr>
              <a:t>Hardware</a:t>
            </a:r>
          </a:p>
          <a:p>
            <a:pPr lvl="1"/>
            <a:endParaRPr lang="en"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What is an OS</a:t>
            </a:r>
          </a:p>
          <a:p>
            <a:pPr lvl="1"/>
            <a:r>
              <a:rPr lang="fr-FR" dirty="0" err="1"/>
              <a:t>W</a:t>
            </a:r>
            <a:r>
              <a:rPr lang="fr-FR" dirty="0" err="1">
                <a:solidFill>
                  <a:schemeClr val="dk1"/>
                </a:solidFill>
              </a:rPr>
              <a:t>hy</a:t>
            </a:r>
            <a:r>
              <a:rPr lang="fr-FR" dirty="0">
                <a:solidFill>
                  <a:schemeClr val="dk1"/>
                </a:solidFill>
              </a:rPr>
              <a:t> and </a:t>
            </a:r>
            <a:r>
              <a:rPr lang="fr-FR" dirty="0" err="1">
                <a:solidFill>
                  <a:schemeClr val="dk1"/>
                </a:solidFill>
              </a:rPr>
              <a:t>where</a:t>
            </a:r>
            <a:r>
              <a:rPr lang="fr-FR" dirty="0">
                <a:solidFill>
                  <a:schemeClr val="dk1"/>
                </a:solidFill>
              </a:rPr>
              <a:t> do </a:t>
            </a:r>
            <a:r>
              <a:rPr lang="fr-FR" dirty="0" err="1">
                <a:solidFill>
                  <a:schemeClr val="dk1"/>
                </a:solidFill>
              </a:rPr>
              <a:t>we</a:t>
            </a:r>
            <a:r>
              <a:rPr lang="fr-FR" dirty="0">
                <a:solidFill>
                  <a:schemeClr val="dk1"/>
                </a:solidFill>
              </a:rPr>
              <a:t> </a:t>
            </a:r>
            <a:r>
              <a:rPr lang="fr-FR" dirty="0" err="1">
                <a:solidFill>
                  <a:schemeClr val="dk1"/>
                </a:solidFill>
              </a:rPr>
              <a:t>need</a:t>
            </a:r>
            <a:r>
              <a:rPr lang="fr-FR" dirty="0">
                <a:solidFill>
                  <a:schemeClr val="dk1"/>
                </a:solidFill>
              </a:rPr>
              <a:t> OS</a:t>
            </a:r>
          </a:p>
          <a:p>
            <a:pPr lvl="1"/>
            <a:r>
              <a:rPr lang="fr-FR" dirty="0" err="1">
                <a:solidFill>
                  <a:schemeClr val="dk1"/>
                </a:solidFill>
              </a:rPr>
              <a:t>History</a:t>
            </a:r>
            <a:r>
              <a:rPr lang="fr-FR" dirty="0">
                <a:solidFill>
                  <a:schemeClr val="dk1"/>
                </a:solidFill>
              </a:rPr>
              <a:t> of </a:t>
            </a:r>
            <a:r>
              <a:rPr lang="fr-FR" dirty="0" err="1">
                <a:solidFill>
                  <a:schemeClr val="dk1"/>
                </a:solidFill>
              </a:rPr>
              <a:t>computing</a:t>
            </a:r>
            <a:endParaRPr lang="fr-FR" dirty="0">
              <a:solidFill>
                <a:schemeClr val="dk1"/>
              </a:solidFill>
            </a:endParaRPr>
          </a:p>
          <a:p>
            <a:pPr lvl="1"/>
            <a:endParaRPr lang="fr-FR" dirty="0">
              <a:solidFill>
                <a:schemeClr val="dk1"/>
              </a:solidFill>
            </a:endParaRPr>
          </a:p>
          <a:p>
            <a:pPr marL="457200" lvl="0" indent="-381000" algn="l" rtl="0">
              <a:spcBef>
                <a:spcPts val="0"/>
              </a:spcBef>
              <a:spcAft>
                <a:spcPts val="0"/>
              </a:spcAft>
              <a:buClr>
                <a:schemeClr val="dk1"/>
              </a:buClr>
              <a:buSzPts val="2400"/>
              <a:buChar char="●"/>
            </a:pPr>
            <a:r>
              <a:rPr lang="en" dirty="0">
                <a:solidFill>
                  <a:schemeClr val="dk1"/>
                </a:solidFill>
              </a:rPr>
              <a:t>What is inside an OS</a:t>
            </a:r>
          </a:p>
          <a:p>
            <a:pPr lvl="1"/>
            <a:r>
              <a:rPr lang="fr-FR" dirty="0"/>
              <a:t>K</a:t>
            </a:r>
            <a:r>
              <a:rPr lang="en" dirty="0">
                <a:solidFill>
                  <a:schemeClr val="dk1"/>
                </a:solidFill>
              </a:rPr>
              <a:t>ernel/Services/Applications</a:t>
            </a:r>
          </a:p>
          <a:p>
            <a:pPr lvl="1"/>
            <a:r>
              <a:rPr lang="en" dirty="0">
                <a:solidFill>
                  <a:schemeClr val="dk1"/>
                </a:solidFill>
              </a:rPr>
              <a:t>Main concepts</a:t>
            </a:r>
            <a:endParaRPr lang="fr-FR" dirty="0"/>
          </a:p>
          <a:p>
            <a:pPr lvl="1"/>
            <a:endParaRPr lang="fr-FR" dirty="0"/>
          </a:p>
          <a:p>
            <a:pPr marL="457200" lvl="0" indent="-381000" algn="l" rtl="0">
              <a:spcBef>
                <a:spcPts val="0"/>
              </a:spcBef>
              <a:spcAft>
                <a:spcPts val="0"/>
              </a:spcAft>
              <a:buClr>
                <a:schemeClr val="dk1"/>
              </a:buClr>
              <a:buSzPts val="2400"/>
              <a:buChar char="●"/>
            </a:pPr>
            <a:r>
              <a:rPr lang="en" dirty="0">
                <a:solidFill>
                  <a:schemeClr val="dk1"/>
                </a:solidFill>
              </a:rPr>
              <a:t>UNIX &amp; Linux</a:t>
            </a:r>
          </a:p>
        </p:txBody>
      </p:sp>
      <p:sp>
        <p:nvSpPr>
          <p:cNvPr id="43" name="Google Shape;43;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Where do we need an Operating System?</a:t>
            </a:r>
            <a:endParaRPr/>
          </a:p>
        </p:txBody>
      </p:sp>
      <p:sp>
        <p:nvSpPr>
          <p:cNvPr id="88" name="Google Shape;88;p14"/>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Computer</a:t>
            </a:r>
            <a:endParaRPr dirty="0"/>
          </a:p>
          <a:p>
            <a:pPr marL="457200" lvl="0" indent="-381000" algn="l" rtl="0">
              <a:spcBef>
                <a:spcPts val="0"/>
              </a:spcBef>
              <a:spcAft>
                <a:spcPts val="0"/>
              </a:spcAft>
              <a:buSzPts val="2400"/>
              <a:buChar char="●"/>
            </a:pPr>
            <a:r>
              <a:rPr lang="en" dirty="0"/>
              <a:t>Mobile Phone</a:t>
            </a:r>
            <a:endParaRPr dirty="0"/>
          </a:p>
          <a:p>
            <a:pPr marL="457200" lvl="0" indent="-381000" algn="l" rtl="0">
              <a:spcBef>
                <a:spcPts val="0"/>
              </a:spcBef>
              <a:spcAft>
                <a:spcPts val="0"/>
              </a:spcAft>
              <a:buSzPts val="2400"/>
              <a:buChar char="●"/>
            </a:pPr>
            <a:r>
              <a:rPr lang="en" dirty="0"/>
              <a:t>VOIP Phone</a:t>
            </a:r>
            <a:endParaRPr dirty="0"/>
          </a:p>
          <a:p>
            <a:pPr marL="457200" lvl="0" indent="-381000" algn="l" rtl="0">
              <a:spcBef>
                <a:spcPts val="0"/>
              </a:spcBef>
              <a:spcAft>
                <a:spcPts val="0"/>
              </a:spcAft>
              <a:buSzPts val="2400"/>
              <a:buChar char="●"/>
            </a:pPr>
            <a:r>
              <a:rPr lang="en" dirty="0"/>
              <a:t>Sim cards</a:t>
            </a:r>
            <a:endParaRPr dirty="0"/>
          </a:p>
          <a:p>
            <a:pPr marL="457200" lvl="0" indent="-381000" algn="l" rtl="0">
              <a:spcBef>
                <a:spcPts val="0"/>
              </a:spcBef>
              <a:spcAft>
                <a:spcPts val="0"/>
              </a:spcAft>
              <a:buSzPts val="2400"/>
              <a:buChar char="●"/>
            </a:pPr>
            <a:r>
              <a:rPr lang="en" dirty="0"/>
              <a:t>Printer</a:t>
            </a:r>
            <a:endParaRPr dirty="0"/>
          </a:p>
          <a:p>
            <a:pPr marL="457200" lvl="0" indent="-381000" algn="l" rtl="0">
              <a:spcBef>
                <a:spcPts val="0"/>
              </a:spcBef>
              <a:spcAft>
                <a:spcPts val="0"/>
              </a:spcAft>
              <a:buSzPts val="2400"/>
              <a:buChar char="●"/>
            </a:pPr>
            <a:r>
              <a:rPr lang="en" dirty="0"/>
              <a:t>Car</a:t>
            </a:r>
            <a:endParaRPr dirty="0"/>
          </a:p>
          <a:p>
            <a:pPr marL="457200" lvl="0" indent="-381000" algn="l" rtl="0">
              <a:spcBef>
                <a:spcPts val="0"/>
              </a:spcBef>
              <a:spcAft>
                <a:spcPts val="0"/>
              </a:spcAft>
              <a:buSzPts val="2400"/>
              <a:buChar char="●"/>
            </a:pPr>
            <a:r>
              <a:rPr lang="en" dirty="0"/>
              <a:t>...</a:t>
            </a:r>
            <a:endParaRPr dirty="0"/>
          </a:p>
        </p:txBody>
      </p:sp>
      <p:sp>
        <p:nvSpPr>
          <p:cNvPr id="89" name="Google Shape;8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a:t>
            </a:r>
            <a:endParaRPr/>
          </a:p>
        </p:txBody>
      </p:sp>
      <p:sp>
        <p:nvSpPr>
          <p:cNvPr id="95" name="Google Shape;95;p15"/>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Generations</a:t>
            </a:r>
          </a:p>
          <a:p>
            <a:pPr marL="457200" lvl="0" indent="-381000" algn="l" rtl="0">
              <a:spcBef>
                <a:spcPts val="600"/>
              </a:spcBef>
              <a:spcAft>
                <a:spcPts val="0"/>
              </a:spcAft>
              <a:buSzPts val="2400"/>
              <a:buChar char="●"/>
            </a:pPr>
            <a:r>
              <a:rPr lang="en" dirty="0"/>
              <a:t>Taxonomy of machines and OS</a:t>
            </a:r>
          </a:p>
          <a:p>
            <a:pPr marL="457200" lvl="0" indent="-381000" algn="l" rtl="0">
              <a:spcBef>
                <a:spcPts val="600"/>
              </a:spcBef>
              <a:spcAft>
                <a:spcPts val="0"/>
              </a:spcAft>
              <a:buSzPts val="2400"/>
              <a:buChar char="●"/>
            </a:pPr>
            <a:endParaRPr dirty="0"/>
          </a:p>
          <a:p>
            <a:pPr marL="457200" lvl="0" indent="-381000" algn="l" rtl="0">
              <a:spcBef>
                <a:spcPts val="0"/>
              </a:spcBef>
              <a:spcAft>
                <a:spcPts val="0"/>
              </a:spcAft>
              <a:buSzPts val="2400"/>
              <a:buChar char="●"/>
            </a:pPr>
            <a:r>
              <a:rPr lang="en" u="sng" dirty="0">
                <a:solidFill>
                  <a:schemeClr val="hlink"/>
                </a:solidFill>
                <a:hlinkClick r:id="rId3"/>
              </a:rPr>
              <a:t>http://www.computerhistory.org/timeline/computers/</a:t>
            </a:r>
            <a:endParaRPr dirty="0"/>
          </a:p>
        </p:txBody>
      </p:sp>
      <p:sp>
        <p:nvSpPr>
          <p:cNvPr id="96" name="Google Shape;96;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Before/Without computers: Machines</a:t>
            </a:r>
            <a:endParaRPr dirty="0"/>
          </a:p>
        </p:txBody>
      </p:sp>
      <p:sp>
        <p:nvSpPr>
          <p:cNvPr id="103" name="Google Shape;10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4" name="Image 3">
            <a:extLst>
              <a:ext uri="{FF2B5EF4-FFF2-40B4-BE49-F238E27FC236}">
                <a16:creationId xmlns:a16="http://schemas.microsoft.com/office/drawing/2014/main" id="{30E476D8-D102-4F61-8EEA-AD1BAD1D2E16}"/>
              </a:ext>
            </a:extLst>
          </p:cNvPr>
          <p:cNvPicPr>
            <a:picLocks noChangeAspect="1"/>
          </p:cNvPicPr>
          <p:nvPr/>
        </p:nvPicPr>
        <p:blipFill>
          <a:blip r:embed="rId3"/>
          <a:stretch>
            <a:fillRect/>
          </a:stretch>
        </p:blipFill>
        <p:spPr>
          <a:xfrm>
            <a:off x="4985920" y="2155466"/>
            <a:ext cx="3828260" cy="2871195"/>
          </a:xfrm>
          <a:prstGeom prst="rect">
            <a:avLst/>
          </a:prstGeom>
        </p:spPr>
      </p:pic>
      <p:sp>
        <p:nvSpPr>
          <p:cNvPr id="5" name="ZoneTexte 4">
            <a:extLst>
              <a:ext uri="{FF2B5EF4-FFF2-40B4-BE49-F238E27FC236}">
                <a16:creationId xmlns:a16="http://schemas.microsoft.com/office/drawing/2014/main" id="{A8440C6F-669F-4E18-86A2-952EF745D11B}"/>
              </a:ext>
            </a:extLst>
          </p:cNvPr>
          <p:cNvSpPr txBox="1"/>
          <p:nvPr/>
        </p:nvSpPr>
        <p:spPr>
          <a:xfrm>
            <a:off x="-1" y="777475"/>
            <a:ext cx="4158083" cy="923330"/>
          </a:xfrm>
          <a:prstGeom prst="rect">
            <a:avLst/>
          </a:prstGeom>
          <a:noFill/>
        </p:spPr>
        <p:txBody>
          <a:bodyPr wrap="square" rtlCol="0" anchor="ctr">
            <a:spAutoFit/>
          </a:bodyPr>
          <a:lstStyle/>
          <a:p>
            <a:pPr marL="285750" indent="-285750">
              <a:buFont typeface="Arial" panose="020B0604020202020204" pitchFamily="34" charset="0"/>
              <a:buChar char="•"/>
            </a:pPr>
            <a:r>
              <a:rPr lang="fr-FR" sz="1800" dirty="0"/>
              <a:t>Manual </a:t>
            </a:r>
            <a:r>
              <a:rPr lang="fr-FR" sz="1800" dirty="0" err="1"/>
              <a:t>tasks</a:t>
            </a:r>
            <a:endParaRPr lang="fr-FR" sz="1800" dirty="0"/>
          </a:p>
          <a:p>
            <a:pPr marL="285750" indent="-285750">
              <a:buFont typeface="Arial" panose="020B0604020202020204" pitchFamily="34" charset="0"/>
              <a:buChar char="•"/>
            </a:pPr>
            <a:r>
              <a:rPr lang="fr-FR" sz="1800" dirty="0" err="1"/>
              <a:t>Mechanical</a:t>
            </a:r>
            <a:r>
              <a:rPr lang="fr-FR" sz="1800" dirty="0"/>
              <a:t> (</a:t>
            </a:r>
            <a:r>
              <a:rPr lang="fr-FR" sz="1800" dirty="0" err="1"/>
              <a:t>gears</a:t>
            </a:r>
            <a:r>
              <a:rPr lang="fr-FR" sz="1800" dirty="0"/>
              <a:t>, timing </a:t>
            </a:r>
            <a:r>
              <a:rPr lang="fr-FR" sz="1800" dirty="0" err="1"/>
              <a:t>belts</a:t>
            </a:r>
            <a:r>
              <a:rPr lang="fr-FR" sz="1800" dirty="0"/>
              <a:t>, …)</a:t>
            </a:r>
          </a:p>
          <a:p>
            <a:pPr marL="285750" indent="-285750">
              <a:buFont typeface="Arial" panose="020B0604020202020204" pitchFamily="34" charset="0"/>
              <a:buChar char="•"/>
            </a:pPr>
            <a:r>
              <a:rPr lang="fr-FR" sz="1800" dirty="0" err="1"/>
              <a:t>Electromechanical</a:t>
            </a:r>
            <a:endParaRPr lang="fr-FR" sz="1800" dirty="0"/>
          </a:p>
        </p:txBody>
      </p:sp>
      <p:pic>
        <p:nvPicPr>
          <p:cNvPr id="7" name="Image 6">
            <a:extLst>
              <a:ext uri="{FF2B5EF4-FFF2-40B4-BE49-F238E27FC236}">
                <a16:creationId xmlns:a16="http://schemas.microsoft.com/office/drawing/2014/main" id="{65D82D67-1A11-4B3F-8AD4-C48FA6506B67}"/>
              </a:ext>
            </a:extLst>
          </p:cNvPr>
          <p:cNvPicPr>
            <a:picLocks noChangeAspect="1"/>
          </p:cNvPicPr>
          <p:nvPr/>
        </p:nvPicPr>
        <p:blipFill>
          <a:blip r:embed="rId4"/>
          <a:stretch>
            <a:fillRect/>
          </a:stretch>
        </p:blipFill>
        <p:spPr>
          <a:xfrm>
            <a:off x="38516" y="1700805"/>
            <a:ext cx="4680917" cy="3433006"/>
          </a:xfrm>
          <a:prstGeom prst="rect">
            <a:avLst/>
          </a:prstGeom>
        </p:spPr>
      </p:pic>
      <p:sp>
        <p:nvSpPr>
          <p:cNvPr id="8" name="ZoneTexte 7">
            <a:extLst>
              <a:ext uri="{FF2B5EF4-FFF2-40B4-BE49-F238E27FC236}">
                <a16:creationId xmlns:a16="http://schemas.microsoft.com/office/drawing/2014/main" id="{FCE9175F-A3C1-4471-98DC-BA273E11F9F5}"/>
              </a:ext>
            </a:extLst>
          </p:cNvPr>
          <p:cNvSpPr txBox="1"/>
          <p:nvPr/>
        </p:nvSpPr>
        <p:spPr>
          <a:xfrm>
            <a:off x="4757950" y="678138"/>
            <a:ext cx="4397480" cy="1384995"/>
          </a:xfrm>
          <a:prstGeom prst="rect">
            <a:avLst/>
          </a:prstGeom>
          <a:noFill/>
        </p:spPr>
        <p:txBody>
          <a:bodyPr wrap="square" rtlCol="0">
            <a:spAutoFit/>
          </a:bodyPr>
          <a:lstStyle/>
          <a:p>
            <a:r>
              <a:rPr lang="fr-FR" sz="1600" dirty="0"/>
              <a:t>(Watch « Monsieur Patron » clip: </a:t>
            </a:r>
            <a:r>
              <a:rPr lang="fr-FR" sz="1600" i="1" dirty="0" err="1"/>
              <a:t>everything</a:t>
            </a:r>
            <a:r>
              <a:rPr lang="fr-FR" sz="1600" dirty="0"/>
              <a:t> </a:t>
            </a:r>
            <a:r>
              <a:rPr lang="fr-FR" sz="1600" dirty="0" err="1"/>
              <a:t>is</a:t>
            </a:r>
            <a:r>
              <a:rPr lang="fr-FR" sz="1600" dirty="0"/>
              <a:t> </a:t>
            </a:r>
            <a:r>
              <a:rPr lang="fr-FR" sz="1600" dirty="0" err="1"/>
              <a:t>already</a:t>
            </a:r>
            <a:r>
              <a:rPr lang="fr-FR" sz="1600" dirty="0"/>
              <a:t> </a:t>
            </a:r>
            <a:r>
              <a:rPr lang="fr-FR" sz="1600" dirty="0" err="1"/>
              <a:t>here</a:t>
            </a:r>
            <a:r>
              <a:rPr lang="fr-FR" sz="1600" dirty="0"/>
              <a:t> </a:t>
            </a:r>
            <a:r>
              <a:rPr lang="fr-FR" sz="1600" dirty="0" err="1"/>
              <a:t>during</a:t>
            </a:r>
            <a:r>
              <a:rPr lang="fr-FR" sz="1600" dirty="0"/>
              <a:t> the 50’s-60’s, but in </a:t>
            </a:r>
            <a:r>
              <a:rPr lang="fr-FR" sz="1600" dirty="0" err="1"/>
              <a:t>mechanical</a:t>
            </a:r>
            <a:r>
              <a:rPr lang="fr-FR" sz="1600" dirty="0"/>
              <a:t> version…)</a:t>
            </a:r>
          </a:p>
          <a:p>
            <a:pPr algn="ctr"/>
            <a:r>
              <a:rPr lang="fr-FR" sz="1800" i="1" dirty="0"/>
              <a:t>Don’t </a:t>
            </a:r>
            <a:r>
              <a:rPr lang="fr-FR" sz="1800" i="1" dirty="0" err="1"/>
              <a:t>forget</a:t>
            </a:r>
            <a:r>
              <a:rPr lang="fr-FR" sz="1800" i="1" dirty="0"/>
              <a:t>:</a:t>
            </a:r>
            <a:br>
              <a:rPr lang="fr-FR" sz="1800" i="1" dirty="0"/>
            </a:br>
            <a:r>
              <a:rPr lang="fr-FR" sz="1800" i="1" dirty="0" err="1"/>
              <a:t>Initially</a:t>
            </a:r>
            <a:r>
              <a:rPr lang="fr-FR" sz="1800" i="1" dirty="0"/>
              <a:t>, IT </a:t>
            </a:r>
            <a:r>
              <a:rPr lang="fr-FR" sz="1800" i="1" dirty="0" err="1"/>
              <a:t>resolved</a:t>
            </a:r>
            <a:r>
              <a:rPr lang="fr-FR" sz="1800" i="1" dirty="0"/>
              <a:t> business </a:t>
            </a:r>
            <a:r>
              <a:rPr lang="fr-FR" sz="1800" i="1" dirty="0" err="1"/>
              <a:t>problems</a:t>
            </a:r>
            <a:endParaRPr lang="fr-FR" sz="1800" i="1"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First Generation (1945-55)</a:t>
            </a:r>
            <a:endParaRPr dirty="0"/>
          </a:p>
        </p:txBody>
      </p:sp>
      <p:sp>
        <p:nvSpPr>
          <p:cNvPr id="103" name="Google Shape;10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3" name="Image 2">
            <a:extLst>
              <a:ext uri="{FF2B5EF4-FFF2-40B4-BE49-F238E27FC236}">
                <a16:creationId xmlns:a16="http://schemas.microsoft.com/office/drawing/2014/main" id="{81C73F84-1C3C-4254-930D-3FBE90E3DBC3}"/>
              </a:ext>
            </a:extLst>
          </p:cNvPr>
          <p:cNvPicPr>
            <a:picLocks noChangeAspect="1"/>
          </p:cNvPicPr>
          <p:nvPr/>
        </p:nvPicPr>
        <p:blipFill>
          <a:blip r:embed="rId3"/>
          <a:stretch>
            <a:fillRect/>
          </a:stretch>
        </p:blipFill>
        <p:spPr>
          <a:xfrm>
            <a:off x="168444" y="818146"/>
            <a:ext cx="3649580" cy="2737185"/>
          </a:xfrm>
          <a:prstGeom prst="rect">
            <a:avLst/>
          </a:prstGeom>
        </p:spPr>
      </p:pic>
      <p:pic>
        <p:nvPicPr>
          <p:cNvPr id="5" name="Image 4">
            <a:extLst>
              <a:ext uri="{FF2B5EF4-FFF2-40B4-BE49-F238E27FC236}">
                <a16:creationId xmlns:a16="http://schemas.microsoft.com/office/drawing/2014/main" id="{D5EC0C4E-822F-4099-B9F7-3B9B317D2794}"/>
              </a:ext>
            </a:extLst>
          </p:cNvPr>
          <p:cNvPicPr>
            <a:picLocks noChangeAspect="1"/>
          </p:cNvPicPr>
          <p:nvPr/>
        </p:nvPicPr>
        <p:blipFill>
          <a:blip r:embed="rId4"/>
          <a:stretch>
            <a:fillRect/>
          </a:stretch>
        </p:blipFill>
        <p:spPr>
          <a:xfrm>
            <a:off x="3882228" y="818146"/>
            <a:ext cx="5093328" cy="3892215"/>
          </a:xfrm>
          <a:prstGeom prst="rect">
            <a:avLst/>
          </a:prstGeom>
        </p:spPr>
      </p:pic>
      <p:sp>
        <p:nvSpPr>
          <p:cNvPr id="6" name="ZoneTexte 5">
            <a:extLst>
              <a:ext uri="{FF2B5EF4-FFF2-40B4-BE49-F238E27FC236}">
                <a16:creationId xmlns:a16="http://schemas.microsoft.com/office/drawing/2014/main" id="{BFF43F8C-DB18-460C-AF70-8BA82C1EF3DB}"/>
              </a:ext>
            </a:extLst>
          </p:cNvPr>
          <p:cNvSpPr txBox="1"/>
          <p:nvPr/>
        </p:nvSpPr>
        <p:spPr>
          <a:xfrm>
            <a:off x="104240" y="3555331"/>
            <a:ext cx="3713784" cy="1477328"/>
          </a:xfrm>
          <a:prstGeom prst="rect">
            <a:avLst/>
          </a:prstGeom>
          <a:noFill/>
        </p:spPr>
        <p:txBody>
          <a:bodyPr wrap="square" rtlCol="0">
            <a:spAutoFit/>
          </a:bodyPr>
          <a:lstStyle/>
          <a:p>
            <a:r>
              <a:rPr lang="fr-FR" sz="1800" dirty="0"/>
              <a:t>You « code » </a:t>
            </a:r>
            <a:r>
              <a:rPr lang="fr-FR" sz="1800" dirty="0" err="1"/>
              <a:t>your</a:t>
            </a:r>
            <a:r>
              <a:rPr lang="fr-FR" sz="1800" dirty="0"/>
              <a:t> program </a:t>
            </a:r>
            <a:r>
              <a:rPr lang="fr-FR" sz="1800" dirty="0" err="1"/>
              <a:t>directly</a:t>
            </a:r>
            <a:r>
              <a:rPr lang="fr-FR" sz="1800" dirty="0"/>
              <a:t> by </a:t>
            </a:r>
            <a:r>
              <a:rPr lang="fr-FR" sz="1800" dirty="0" err="1"/>
              <a:t>linking</a:t>
            </a:r>
            <a:r>
              <a:rPr lang="fr-FR" sz="1800" dirty="0"/>
              <a:t>/</a:t>
            </a:r>
            <a:r>
              <a:rPr lang="fr-FR" sz="1800" dirty="0" err="1"/>
              <a:t>unlinking</a:t>
            </a:r>
            <a:r>
              <a:rPr lang="fr-FR" sz="1800" dirty="0"/>
              <a:t> boxes </a:t>
            </a:r>
            <a:r>
              <a:rPr lang="fr-FR" sz="1800" dirty="0" err="1"/>
              <a:t>each</a:t>
            </a:r>
            <a:r>
              <a:rPr lang="fr-FR" sz="1800" dirty="0"/>
              <a:t> of </a:t>
            </a:r>
            <a:r>
              <a:rPr lang="fr-FR" sz="1800" dirty="0" err="1"/>
              <a:t>which</a:t>
            </a:r>
            <a:r>
              <a:rPr lang="fr-FR" sz="1800" dirty="0"/>
              <a:t> </a:t>
            </a:r>
            <a:r>
              <a:rPr lang="fr-FR" sz="1800" dirty="0" err="1"/>
              <a:t>executes</a:t>
            </a:r>
            <a:r>
              <a:rPr lang="fr-FR" sz="1800" dirty="0"/>
              <a:t> a single </a:t>
            </a:r>
            <a:r>
              <a:rPr lang="fr-FR" sz="1800" dirty="0" err="1"/>
              <a:t>function</a:t>
            </a:r>
            <a:r>
              <a:rPr lang="fr-FR" sz="1800" dirty="0"/>
              <a:t> (full of </a:t>
            </a:r>
            <a:r>
              <a:rPr lang="fr-FR" sz="1800" dirty="0" err="1"/>
              <a:t>electric</a:t>
            </a:r>
            <a:r>
              <a:rPr lang="fr-FR" sz="1800" dirty="0"/>
              <a:t> </a:t>
            </a:r>
            <a:r>
              <a:rPr lang="fr-FR" sz="1800" dirty="0" err="1"/>
              <a:t>relays</a:t>
            </a:r>
            <a:r>
              <a:rPr lang="fr-FR" sz="1800" dirty="0"/>
              <a:t> + ferrite </a:t>
            </a:r>
            <a:r>
              <a:rPr lang="fr-FR" sz="1800" dirty="0" err="1"/>
              <a:t>toroid</a:t>
            </a:r>
            <a:r>
              <a:rPr lang="fr-FR" sz="1800" dirty="0"/>
              <a:t> memory)</a:t>
            </a:r>
          </a:p>
        </p:txBody>
      </p:sp>
    </p:spTree>
    <p:extLst>
      <p:ext uri="{BB962C8B-B14F-4D97-AF65-F5344CB8AC3E}">
        <p14:creationId xmlns:p14="http://schemas.microsoft.com/office/powerpoint/2010/main" val="5632851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12" name="Google Shape;112;p17" descr="module-1-introduction-to-operating-system-2014-6-638.jpg"/>
          <p:cNvPicPr preferRelativeResize="0"/>
          <p:nvPr/>
        </p:nvPicPr>
        <p:blipFill>
          <a:blip r:embed="rId3">
            <a:alphaModFix/>
          </a:blip>
          <a:stretch>
            <a:fillRect/>
          </a:stretch>
        </p:blipFill>
        <p:spPr>
          <a:xfrm>
            <a:off x="944006" y="843237"/>
            <a:ext cx="7255988" cy="4094288"/>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4" name="Image 3">
            <a:extLst>
              <a:ext uri="{FF2B5EF4-FFF2-40B4-BE49-F238E27FC236}">
                <a16:creationId xmlns:a16="http://schemas.microsoft.com/office/drawing/2014/main" id="{EB5FA095-28E6-4B80-994B-8EC3433A017D}"/>
              </a:ext>
            </a:extLst>
          </p:cNvPr>
          <p:cNvPicPr>
            <a:picLocks noChangeAspect="1"/>
          </p:cNvPicPr>
          <p:nvPr/>
        </p:nvPicPr>
        <p:blipFill>
          <a:blip r:embed="rId3"/>
          <a:stretch>
            <a:fillRect/>
          </a:stretch>
        </p:blipFill>
        <p:spPr>
          <a:xfrm>
            <a:off x="1570832" y="777475"/>
            <a:ext cx="6002336" cy="4326684"/>
          </a:xfrm>
          <a:prstGeom prst="rect">
            <a:avLst/>
          </a:prstGeom>
        </p:spPr>
      </p:pic>
    </p:spTree>
    <p:extLst>
      <p:ext uri="{BB962C8B-B14F-4D97-AF65-F5344CB8AC3E}">
        <p14:creationId xmlns:p14="http://schemas.microsoft.com/office/powerpoint/2010/main" val="688204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4" name="Image 3">
            <a:extLst>
              <a:ext uri="{FF2B5EF4-FFF2-40B4-BE49-F238E27FC236}">
                <a16:creationId xmlns:a16="http://schemas.microsoft.com/office/drawing/2014/main" id="{60971205-E408-4156-94AE-C73C196CD5ED}"/>
              </a:ext>
            </a:extLst>
          </p:cNvPr>
          <p:cNvPicPr>
            <a:picLocks noChangeAspect="1"/>
          </p:cNvPicPr>
          <p:nvPr/>
        </p:nvPicPr>
        <p:blipFill>
          <a:blip r:embed="rId3"/>
          <a:stretch>
            <a:fillRect/>
          </a:stretch>
        </p:blipFill>
        <p:spPr>
          <a:xfrm>
            <a:off x="1575474" y="777475"/>
            <a:ext cx="5993052" cy="4303616"/>
          </a:xfrm>
          <a:prstGeom prst="rect">
            <a:avLst/>
          </a:prstGeom>
        </p:spPr>
      </p:pic>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extLst>
      <p:ext uri="{BB962C8B-B14F-4D97-AF65-F5344CB8AC3E}">
        <p14:creationId xmlns:p14="http://schemas.microsoft.com/office/powerpoint/2010/main" val="3422046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111" name="Google Shape;111;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4" name="Google Shape;104;p16" descr="ibm-punchcard.gif">
            <a:extLst>
              <a:ext uri="{FF2B5EF4-FFF2-40B4-BE49-F238E27FC236}">
                <a16:creationId xmlns:a16="http://schemas.microsoft.com/office/drawing/2014/main" id="{6092097D-BE4E-4D7A-B872-C592BDEBE200}"/>
              </a:ext>
            </a:extLst>
          </p:cNvPr>
          <p:cNvPicPr preferRelativeResize="0"/>
          <p:nvPr/>
        </p:nvPicPr>
        <p:blipFill>
          <a:blip r:embed="rId3">
            <a:alphaModFix/>
          </a:blip>
          <a:stretch>
            <a:fillRect/>
          </a:stretch>
        </p:blipFill>
        <p:spPr>
          <a:xfrm>
            <a:off x="2109102" y="1164193"/>
            <a:ext cx="6984951" cy="3198940"/>
          </a:xfrm>
          <a:prstGeom prst="rect">
            <a:avLst/>
          </a:prstGeom>
          <a:noFill/>
          <a:ln>
            <a:noFill/>
          </a:ln>
        </p:spPr>
      </p:pic>
      <p:sp>
        <p:nvSpPr>
          <p:cNvPr id="2" name="ZoneTexte 1">
            <a:extLst>
              <a:ext uri="{FF2B5EF4-FFF2-40B4-BE49-F238E27FC236}">
                <a16:creationId xmlns:a16="http://schemas.microsoft.com/office/drawing/2014/main" id="{29774478-DF74-4F44-9EC9-606FEB7DA07B}"/>
              </a:ext>
            </a:extLst>
          </p:cNvPr>
          <p:cNvSpPr txBox="1"/>
          <p:nvPr/>
        </p:nvSpPr>
        <p:spPr>
          <a:xfrm>
            <a:off x="0" y="1164193"/>
            <a:ext cx="2109102" cy="3139321"/>
          </a:xfrm>
          <a:prstGeom prst="rect">
            <a:avLst/>
          </a:prstGeom>
          <a:noFill/>
        </p:spPr>
        <p:txBody>
          <a:bodyPr wrap="square" rtlCol="0">
            <a:spAutoFit/>
          </a:bodyPr>
          <a:lstStyle/>
          <a:p>
            <a:pPr marL="285750" indent="-285750">
              <a:buFont typeface="Arial" panose="020B0604020202020204" pitchFamily="34" charset="0"/>
              <a:buChar char="•"/>
            </a:pPr>
            <a:r>
              <a:rPr lang="fr-FR" sz="1800" dirty="0"/>
              <a:t>Punch </a:t>
            </a:r>
            <a:r>
              <a:rPr lang="fr-FR" sz="1800" dirty="0" err="1"/>
              <a:t>card</a:t>
            </a:r>
            <a:r>
              <a:rPr lang="fr-FR" sz="1800" dirty="0"/>
              <a:t> </a:t>
            </a:r>
            <a:r>
              <a:rPr lang="fr-FR" sz="1800" dirty="0" err="1"/>
              <a:t>contains</a:t>
            </a:r>
            <a:r>
              <a:rPr lang="fr-FR" sz="1800" dirty="0"/>
              <a:t> the « code », and </a:t>
            </a:r>
            <a:r>
              <a:rPr lang="fr-FR" sz="1800" dirty="0" err="1"/>
              <a:t>eventually</a:t>
            </a:r>
            <a:r>
              <a:rPr lang="fr-FR" sz="1800" dirty="0"/>
              <a:t> the « data »</a:t>
            </a:r>
            <a:br>
              <a:rPr lang="fr-FR" sz="1800" dirty="0"/>
            </a:br>
            <a:r>
              <a:rPr lang="fr-FR" sz="1800" dirty="0"/>
              <a:t>(and </a:t>
            </a:r>
            <a:r>
              <a:rPr lang="fr-FR" sz="1800" dirty="0" err="1"/>
              <a:t>mainly</a:t>
            </a:r>
            <a:r>
              <a:rPr lang="fr-FR" sz="1800" dirty="0"/>
              <a:t> the launcher/script)</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1800" dirty="0"/>
              <a:t>(E)BCDIC: </a:t>
            </a:r>
            <a:r>
              <a:rPr lang="fr-FR" sz="1800" dirty="0" err="1"/>
              <a:t>character</a:t>
            </a:r>
            <a:r>
              <a:rPr lang="fr-FR" sz="1800" dirty="0"/>
              <a:t> </a:t>
            </a:r>
            <a:r>
              <a:rPr lang="fr-FR" sz="1800" dirty="0" err="1"/>
              <a:t>encoding</a:t>
            </a:r>
            <a:endParaRPr lang="fr-FR" sz="1800" dirty="0"/>
          </a:p>
        </p:txBody>
      </p:sp>
    </p:spTree>
    <p:extLst>
      <p:ext uri="{BB962C8B-B14F-4D97-AF65-F5344CB8AC3E}">
        <p14:creationId xmlns:p14="http://schemas.microsoft.com/office/powerpoint/2010/main" val="790683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Second Generation (1955-65)</a:t>
            </a:r>
            <a:endParaRPr/>
          </a:p>
        </p:txBody>
      </p:sp>
      <p:sp>
        <p:nvSpPr>
          <p:cNvPr id="2" name="Espace réservé du texte 1">
            <a:extLst>
              <a:ext uri="{FF2B5EF4-FFF2-40B4-BE49-F238E27FC236}">
                <a16:creationId xmlns:a16="http://schemas.microsoft.com/office/drawing/2014/main" id="{3275D938-530F-4978-BCFD-2E31F7EDBCE2}"/>
              </a:ext>
            </a:extLst>
          </p:cNvPr>
          <p:cNvSpPr>
            <a:spLocks noGrp="1"/>
          </p:cNvSpPr>
          <p:nvPr>
            <p:ph type="body" idx="1"/>
          </p:nvPr>
        </p:nvSpPr>
        <p:spPr>
          <a:xfrm>
            <a:off x="457200" y="889150"/>
            <a:ext cx="8648284" cy="4036800"/>
          </a:xfrm>
        </p:spPr>
        <p:txBody>
          <a:bodyPr/>
          <a:lstStyle/>
          <a:p>
            <a:r>
              <a:rPr lang="fr-FR" dirty="0"/>
              <a:t>Machines: Mainframes</a:t>
            </a:r>
          </a:p>
          <a:p>
            <a:pPr lvl="1"/>
            <a:r>
              <a:rPr lang="fr-FR" dirty="0" err="1"/>
              <a:t>Each</a:t>
            </a:r>
            <a:r>
              <a:rPr lang="fr-FR" dirty="0"/>
              <a:t> « </a:t>
            </a:r>
            <a:r>
              <a:rPr lang="fr-FR" dirty="0" err="1"/>
              <a:t>huge</a:t>
            </a:r>
            <a:r>
              <a:rPr lang="fr-FR" dirty="0"/>
              <a:t> » machine has a </a:t>
            </a:r>
            <a:r>
              <a:rPr lang="fr-FR" dirty="0" err="1"/>
              <a:t>precise</a:t>
            </a:r>
            <a:r>
              <a:rPr lang="fr-FR" dirty="0"/>
              <a:t> </a:t>
            </a:r>
            <a:r>
              <a:rPr lang="fr-FR" dirty="0" err="1"/>
              <a:t>role</a:t>
            </a:r>
            <a:r>
              <a:rPr lang="fr-FR" dirty="0"/>
              <a:t>:</a:t>
            </a:r>
            <a:br>
              <a:rPr lang="fr-FR" dirty="0"/>
            </a:br>
            <a:r>
              <a:rPr lang="fr-FR" dirty="0" err="1"/>
              <a:t>Calculate</a:t>
            </a:r>
            <a:r>
              <a:rPr lang="fr-FR" dirty="0"/>
              <a:t>, </a:t>
            </a:r>
            <a:r>
              <a:rPr lang="fr-FR" dirty="0" err="1"/>
              <a:t>read</a:t>
            </a:r>
            <a:r>
              <a:rPr lang="fr-FR" dirty="0"/>
              <a:t> punch </a:t>
            </a:r>
            <a:r>
              <a:rPr lang="fr-FR" dirty="0" err="1"/>
              <a:t>card</a:t>
            </a:r>
            <a:r>
              <a:rPr lang="fr-FR" dirty="0"/>
              <a:t>, </a:t>
            </a:r>
            <a:r>
              <a:rPr lang="fr-FR" dirty="0" err="1"/>
              <a:t>print</a:t>
            </a:r>
            <a:r>
              <a:rPr lang="fr-FR" dirty="0"/>
              <a:t> </a:t>
            </a:r>
            <a:r>
              <a:rPr lang="fr-FR" dirty="0" err="1"/>
              <a:t>results</a:t>
            </a:r>
            <a:r>
              <a:rPr lang="fr-FR" dirty="0"/>
              <a:t>, store on </a:t>
            </a:r>
            <a:r>
              <a:rPr lang="fr-FR" dirty="0" err="1"/>
              <a:t>magnetic</a:t>
            </a:r>
            <a:r>
              <a:rPr lang="fr-FR" dirty="0"/>
              <a:t> tape</a:t>
            </a:r>
          </a:p>
          <a:p>
            <a:endParaRPr lang="fr-FR" dirty="0"/>
          </a:p>
          <a:p>
            <a:r>
              <a:rPr lang="fr-FR" dirty="0"/>
              <a:t>IBM </a:t>
            </a:r>
            <a:r>
              <a:rPr lang="fr-FR" dirty="0" err="1"/>
              <a:t>example</a:t>
            </a:r>
            <a:r>
              <a:rPr lang="fr-FR" dirty="0"/>
              <a:t>:</a:t>
            </a:r>
          </a:p>
          <a:p>
            <a:pPr marL="76200" indent="0">
              <a:buNone/>
            </a:pPr>
            <a:r>
              <a:rPr lang="fr-FR" dirty="0"/>
              <a:t>Machine: System 360	(</a:t>
            </a:r>
            <a:r>
              <a:rPr lang="fr-FR" dirty="0" err="1"/>
              <a:t>later</a:t>
            </a:r>
            <a:r>
              <a:rPr lang="fr-FR" dirty="0"/>
              <a:t>: S/370, S/380, S/390, </a:t>
            </a:r>
            <a:r>
              <a:rPr lang="fr-FR" dirty="0" err="1"/>
              <a:t>zArch</a:t>
            </a:r>
            <a:r>
              <a:rPr lang="fr-FR" dirty="0"/>
              <a:t>)</a:t>
            </a:r>
          </a:p>
          <a:p>
            <a:pPr marL="76200" indent="0">
              <a:buNone/>
            </a:pPr>
            <a:r>
              <a:rPr lang="fr-FR" dirty="0"/>
              <a:t>OS: OS/360			(</a:t>
            </a:r>
            <a:r>
              <a:rPr lang="fr-FR" dirty="0" err="1"/>
              <a:t>later</a:t>
            </a:r>
            <a:r>
              <a:rPr lang="fr-FR" dirty="0"/>
              <a:t>: OS/370, MVS, z/OS)</a:t>
            </a:r>
          </a:p>
          <a:p>
            <a:pPr marL="76200" indent="0" algn="ctr">
              <a:buNone/>
            </a:pPr>
            <a:r>
              <a:rPr lang="fr-FR" sz="1800" i="1" dirty="0"/>
              <a:t>Programs </a:t>
            </a:r>
            <a:r>
              <a:rPr lang="fr-FR" sz="1800" i="1" dirty="0" err="1"/>
              <a:t>compiled</a:t>
            </a:r>
            <a:r>
              <a:rPr lang="fr-FR" sz="1800" i="1" dirty="0"/>
              <a:t> for OS/360 are </a:t>
            </a:r>
            <a:r>
              <a:rPr lang="fr-FR" sz="1800" i="1" dirty="0" err="1"/>
              <a:t>still</a:t>
            </a:r>
            <a:r>
              <a:rPr lang="fr-FR" sz="1800" i="1" dirty="0"/>
              <a:t> compatible </a:t>
            </a:r>
            <a:r>
              <a:rPr lang="fr-FR" sz="1800" i="1" dirty="0" err="1"/>
              <a:t>nowadays</a:t>
            </a:r>
            <a:endParaRPr lang="fr-FR" sz="1800" i="1" dirty="0"/>
          </a:p>
          <a:p>
            <a:pPr lvl="1"/>
            <a:endParaRPr lang="fr-FR" sz="1400" dirty="0"/>
          </a:p>
          <a:p>
            <a:r>
              <a:rPr lang="fr-FR" sz="2000" dirty="0" err="1"/>
              <a:t>Other</a:t>
            </a:r>
            <a:r>
              <a:rPr lang="fr-FR" sz="2000" dirty="0"/>
              <a:t>: Burroughs (B5000), General </a:t>
            </a:r>
            <a:r>
              <a:rPr lang="fr-FR" sz="2000" dirty="0" err="1"/>
              <a:t>Electrics</a:t>
            </a:r>
            <a:r>
              <a:rPr lang="fr-FR" sz="2000" dirty="0"/>
              <a:t> (GE-635), …</a:t>
            </a:r>
          </a:p>
        </p:txBody>
      </p:sp>
      <p:sp>
        <p:nvSpPr>
          <p:cNvPr id="111" name="Google Shape;111;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extLst>
      <p:ext uri="{BB962C8B-B14F-4D97-AF65-F5344CB8AC3E}">
        <p14:creationId xmlns:p14="http://schemas.microsoft.com/office/powerpoint/2010/main" val="22583196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pic>
        <p:nvPicPr>
          <p:cNvPr id="3" name="Image 2">
            <a:extLst>
              <a:ext uri="{FF2B5EF4-FFF2-40B4-BE49-F238E27FC236}">
                <a16:creationId xmlns:a16="http://schemas.microsoft.com/office/drawing/2014/main" id="{63F55B16-67AD-4928-A412-F8E32F76527F}"/>
              </a:ext>
            </a:extLst>
          </p:cNvPr>
          <p:cNvPicPr>
            <a:picLocks noChangeAspect="1"/>
          </p:cNvPicPr>
          <p:nvPr/>
        </p:nvPicPr>
        <p:blipFill>
          <a:blip r:embed="rId3"/>
          <a:stretch>
            <a:fillRect/>
          </a:stretch>
        </p:blipFill>
        <p:spPr>
          <a:xfrm>
            <a:off x="1674495" y="777475"/>
            <a:ext cx="5795010" cy="4346258"/>
          </a:xfrm>
          <a:prstGeom prst="rect">
            <a:avLst/>
          </a:prstGeom>
        </p:spPr>
      </p:pic>
      <p:sp>
        <p:nvSpPr>
          <p:cNvPr id="117" name="Google Shape;117;p1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118" name="Google Shape;11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prstGeom prst="rect">
            <a:avLst/>
          </a:prstGeom>
        </p:spPr>
        <p:txBody>
          <a:bodyPr spcFirstLastPara="1" wrap="square" lIns="91425" tIns="91425" rIns="91425" bIns="91425" anchor="b" anchorCtr="0">
            <a:noAutofit/>
          </a:bodyPr>
          <a:lstStyle/>
          <a:p>
            <a:pPr marL="76200" lvl="0" algn="l" rtl="0">
              <a:spcBef>
                <a:spcPts val="600"/>
              </a:spcBef>
              <a:spcAft>
                <a:spcPts val="0"/>
              </a:spcAft>
              <a:buClr>
                <a:schemeClr val="dk1"/>
              </a:buClr>
              <a:buSzPts val="2400"/>
            </a:pPr>
            <a:r>
              <a:rPr lang="en" dirty="0">
                <a:solidFill>
                  <a:schemeClr val="dk1"/>
                </a:solidFill>
              </a:rPr>
              <a:t>Basic architecture concepts required</a:t>
            </a:r>
          </a:p>
        </p:txBody>
      </p:sp>
      <p:sp>
        <p:nvSpPr>
          <p:cNvPr id="237" name="Google Shape;237;p35"/>
          <p:cNvSpPr txBox="1">
            <a:spLocks noGrp="1"/>
          </p:cNvSpPr>
          <p:nvPr>
            <p:ph type="body" idx="1"/>
          </p:nvPr>
        </p:nvSpPr>
        <p:spPr>
          <a:xfrm>
            <a:off x="457199" y="889150"/>
            <a:ext cx="8372901"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Clr>
                <a:schemeClr val="dk1"/>
              </a:buClr>
              <a:buSzPts val="2400"/>
              <a:buChar char="●"/>
            </a:pPr>
            <a:r>
              <a:rPr lang="en" dirty="0">
                <a:solidFill>
                  <a:schemeClr val="dk1"/>
                </a:solidFill>
              </a:rPr>
              <a:t>CPU: central processing unit</a:t>
            </a:r>
          </a:p>
          <a:p>
            <a:pPr lvl="1"/>
            <a:r>
              <a:rPr lang="en" sz="2000" i="1" dirty="0">
                <a:solidFill>
                  <a:schemeClr val="dk1"/>
                </a:solidFill>
              </a:rPr>
              <a:t>Register</a:t>
            </a:r>
            <a:r>
              <a:rPr lang="en" sz="2000" dirty="0">
                <a:solidFill>
                  <a:schemeClr val="dk1"/>
                </a:solidFill>
              </a:rPr>
              <a:t>: variable of the CPU</a:t>
            </a:r>
          </a:p>
          <a:p>
            <a:pPr lvl="1"/>
            <a:endParaRPr sz="2000"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Device: hardware</a:t>
            </a:r>
          </a:p>
          <a:p>
            <a:pPr lvl="1"/>
            <a:endParaRPr lang="en" dirty="0">
              <a:solidFill>
                <a:schemeClr val="dk1"/>
              </a:solidFill>
            </a:endParaRPr>
          </a:p>
          <a:p>
            <a:pPr marL="457200" lvl="0" indent="-381000" algn="l" rtl="0">
              <a:spcBef>
                <a:spcPts val="600"/>
              </a:spcBef>
              <a:spcAft>
                <a:spcPts val="0"/>
              </a:spcAft>
              <a:buClr>
                <a:schemeClr val="dk1"/>
              </a:buClr>
              <a:buSzPts val="2400"/>
              <a:buChar char="●"/>
            </a:pPr>
            <a:r>
              <a:rPr lang="en" dirty="0">
                <a:solidFill>
                  <a:schemeClr val="dk1"/>
                </a:solidFill>
              </a:rPr>
              <a:t>Interruption: way to handle an event for the CPU</a:t>
            </a:r>
          </a:p>
          <a:p>
            <a:pPr lvl="1"/>
            <a:r>
              <a:rPr lang="en" sz="2000" i="1" dirty="0">
                <a:solidFill>
                  <a:schemeClr val="dk1"/>
                </a:solidFill>
              </a:rPr>
              <a:t>Hardware interrupt</a:t>
            </a:r>
            <a:r>
              <a:rPr lang="en" sz="2000" dirty="0">
                <a:solidFill>
                  <a:schemeClr val="dk1"/>
                </a:solidFill>
              </a:rPr>
              <a:t> or </a:t>
            </a:r>
            <a:r>
              <a:rPr lang="en" sz="2000" i="1" dirty="0">
                <a:solidFill>
                  <a:schemeClr val="dk1"/>
                </a:solidFill>
              </a:rPr>
              <a:t>IRQ</a:t>
            </a:r>
            <a:r>
              <a:rPr lang="en" sz="2000" dirty="0">
                <a:solidFill>
                  <a:schemeClr val="dk1"/>
                </a:solidFill>
              </a:rPr>
              <a:t>: Interruption from hardware</a:t>
            </a:r>
          </a:p>
          <a:p>
            <a:pPr lvl="1"/>
            <a:r>
              <a:rPr lang="en" sz="2000" i="1" dirty="0">
                <a:solidFill>
                  <a:schemeClr val="dk1"/>
                </a:solidFill>
              </a:rPr>
              <a:t>Software interrupt</a:t>
            </a:r>
            <a:r>
              <a:rPr lang="en" sz="2000" dirty="0">
                <a:solidFill>
                  <a:schemeClr val="dk1"/>
                </a:solidFill>
              </a:rPr>
              <a:t>: Interruption from software</a:t>
            </a:r>
          </a:p>
          <a:p>
            <a:pPr lvl="1"/>
            <a:endParaRPr lang="en" sz="2000" dirty="0">
              <a:solidFill>
                <a:schemeClr val="dk1"/>
              </a:solidFill>
            </a:endParaRPr>
          </a:p>
        </p:txBody>
      </p:sp>
      <p:sp>
        <p:nvSpPr>
          <p:cNvPr id="238" name="Google Shape;238;p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spTree>
    <p:extLst>
      <p:ext uri="{BB962C8B-B14F-4D97-AF65-F5344CB8AC3E}">
        <p14:creationId xmlns:p14="http://schemas.microsoft.com/office/powerpoint/2010/main" val="3060810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118" name="Google Shape;118;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pic>
        <p:nvPicPr>
          <p:cNvPr id="119" name="Google Shape;119;p18" descr="UNIX-Licence-Plate.JPG"/>
          <p:cNvPicPr preferRelativeResize="0"/>
          <p:nvPr/>
        </p:nvPicPr>
        <p:blipFill>
          <a:blip r:embed="rId3">
            <a:alphaModFix/>
          </a:blip>
          <a:stretch>
            <a:fillRect/>
          </a:stretch>
        </p:blipFill>
        <p:spPr>
          <a:xfrm>
            <a:off x="936764" y="1061476"/>
            <a:ext cx="7270474" cy="3692151"/>
          </a:xfrm>
          <a:prstGeom prst="rect">
            <a:avLst/>
          </a:prstGeom>
          <a:noFill/>
          <a:ln>
            <a:noFill/>
          </a:ln>
        </p:spPr>
      </p:pic>
    </p:spTree>
    <p:extLst>
      <p:ext uri="{BB962C8B-B14F-4D97-AF65-F5344CB8AC3E}">
        <p14:creationId xmlns:p14="http://schemas.microsoft.com/office/powerpoint/2010/main" val="209422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Third Generation (1965-1980)</a:t>
            </a:r>
            <a:endParaRPr dirty="0"/>
          </a:p>
        </p:txBody>
      </p:sp>
      <p:sp>
        <p:nvSpPr>
          <p:cNvPr id="2" name="Espace réservé du texte 1">
            <a:extLst>
              <a:ext uri="{FF2B5EF4-FFF2-40B4-BE49-F238E27FC236}">
                <a16:creationId xmlns:a16="http://schemas.microsoft.com/office/drawing/2014/main" id="{3275D938-530F-4978-BCFD-2E31F7EDBCE2}"/>
              </a:ext>
            </a:extLst>
          </p:cNvPr>
          <p:cNvSpPr>
            <a:spLocks noGrp="1"/>
          </p:cNvSpPr>
          <p:nvPr>
            <p:ph type="body" idx="1"/>
          </p:nvPr>
        </p:nvSpPr>
        <p:spPr>
          <a:xfrm>
            <a:off x="457200" y="889150"/>
            <a:ext cx="8332470" cy="4036800"/>
          </a:xfrm>
        </p:spPr>
        <p:txBody>
          <a:bodyPr/>
          <a:lstStyle/>
          <a:p>
            <a:r>
              <a:rPr lang="fr-FR" dirty="0"/>
              <a:t>Machines: </a:t>
            </a:r>
            <a:r>
              <a:rPr lang="fr-FR" dirty="0" err="1"/>
              <a:t>Minis</a:t>
            </a:r>
            <a:r>
              <a:rPr lang="fr-FR" dirty="0"/>
              <a:t> </a:t>
            </a:r>
            <a:r>
              <a:rPr lang="fr-FR" sz="2000" i="1" dirty="0"/>
              <a:t>(future « servers »)</a:t>
            </a:r>
          </a:p>
          <a:p>
            <a:pPr lvl="1"/>
            <a:r>
              <a:rPr lang="fr-FR" dirty="0" err="1"/>
              <a:t>Smaller</a:t>
            </a:r>
            <a:r>
              <a:rPr lang="fr-FR" dirty="0"/>
              <a:t> </a:t>
            </a:r>
            <a:r>
              <a:rPr lang="fr-FR" dirty="0" err="1"/>
              <a:t>furnitures</a:t>
            </a:r>
            <a:r>
              <a:rPr lang="fr-FR" dirty="0"/>
              <a:t> </a:t>
            </a:r>
            <a:r>
              <a:rPr lang="fr-FR" dirty="0" err="1"/>
              <a:t>than</a:t>
            </a:r>
            <a:r>
              <a:rPr lang="fr-FR" dirty="0"/>
              <a:t> mainframes</a:t>
            </a:r>
          </a:p>
          <a:p>
            <a:pPr lvl="1"/>
            <a:r>
              <a:rPr lang="fr-FR" dirty="0" err="1"/>
              <a:t>Affordable</a:t>
            </a:r>
            <a:r>
              <a:rPr lang="fr-FR" dirty="0"/>
              <a:t> for middle and </a:t>
            </a:r>
            <a:r>
              <a:rPr lang="fr-FR" dirty="0" err="1"/>
              <a:t>somewhat</a:t>
            </a:r>
            <a:r>
              <a:rPr lang="fr-FR" dirty="0"/>
              <a:t> </a:t>
            </a:r>
            <a:r>
              <a:rPr lang="fr-FR" dirty="0" err="1"/>
              <a:t>small</a:t>
            </a:r>
            <a:r>
              <a:rPr lang="fr-FR" dirty="0"/>
              <a:t> </a:t>
            </a:r>
            <a:r>
              <a:rPr lang="fr-FR" dirty="0" err="1"/>
              <a:t>companies</a:t>
            </a:r>
            <a:endParaRPr lang="fr-FR" dirty="0"/>
          </a:p>
          <a:p>
            <a:pPr lvl="1"/>
            <a:r>
              <a:rPr lang="fr-FR" dirty="0" err="1"/>
              <a:t>Beginning</a:t>
            </a:r>
            <a:r>
              <a:rPr lang="fr-FR" dirty="0"/>
              <a:t> of the « invasion » of computers in the </a:t>
            </a:r>
            <a:r>
              <a:rPr lang="fr-FR" dirty="0" err="1"/>
              <a:t>companies</a:t>
            </a:r>
            <a:endParaRPr lang="fr-FR" dirty="0"/>
          </a:p>
          <a:p>
            <a:endParaRPr lang="fr-FR" dirty="0"/>
          </a:p>
          <a:p>
            <a:r>
              <a:rPr lang="fr-FR" dirty="0" err="1"/>
              <a:t>Examples</a:t>
            </a:r>
            <a:r>
              <a:rPr lang="fr-FR" dirty="0"/>
              <a:t>:</a:t>
            </a:r>
            <a:br>
              <a:rPr lang="fr-FR" dirty="0"/>
            </a:br>
            <a:r>
              <a:rPr lang="fr-FR" dirty="0"/>
              <a:t>DEC (VAX &amp; PDP), CII (Mitra 15), Télémécanique (SOLAR 16), HP (HP-3000), …</a:t>
            </a:r>
          </a:p>
          <a:p>
            <a:endParaRPr lang="fr-FR" dirty="0"/>
          </a:p>
          <a:p>
            <a:r>
              <a:rPr lang="fr-FR" dirty="0"/>
              <a:t>OS: a lot… VMS, and </a:t>
            </a:r>
            <a:r>
              <a:rPr lang="fr-FR" dirty="0" err="1"/>
              <a:t>obviously</a:t>
            </a:r>
            <a:r>
              <a:rPr lang="fr-FR" dirty="0"/>
              <a:t> UNIX</a:t>
            </a:r>
          </a:p>
        </p:txBody>
      </p:sp>
      <p:sp>
        <p:nvSpPr>
          <p:cNvPr id="111" name="Google Shape;111;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extLst>
      <p:ext uri="{BB962C8B-B14F-4D97-AF65-F5344CB8AC3E}">
        <p14:creationId xmlns:p14="http://schemas.microsoft.com/office/powerpoint/2010/main" val="41545402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Generation (1980 - …)</a:t>
            </a:r>
            <a:endParaRPr dirty="0"/>
          </a:p>
        </p:txBody>
      </p:sp>
      <p:sp>
        <p:nvSpPr>
          <p:cNvPr id="125" name="Google Shape;12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126" name="Google Shape;126;p19" descr="ibm5150.jpg"/>
          <p:cNvPicPr preferRelativeResize="0"/>
          <p:nvPr/>
        </p:nvPicPr>
        <p:blipFill>
          <a:blip r:embed="rId3">
            <a:alphaModFix/>
          </a:blip>
          <a:stretch>
            <a:fillRect/>
          </a:stretch>
        </p:blipFill>
        <p:spPr>
          <a:xfrm>
            <a:off x="2376475" y="1172513"/>
            <a:ext cx="4391025" cy="3209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Generation (1980 - …)</a:t>
            </a:r>
            <a:endParaRPr dirty="0"/>
          </a:p>
        </p:txBody>
      </p:sp>
      <p:sp>
        <p:nvSpPr>
          <p:cNvPr id="2" name="Espace réservé du texte 1">
            <a:extLst>
              <a:ext uri="{FF2B5EF4-FFF2-40B4-BE49-F238E27FC236}">
                <a16:creationId xmlns:a16="http://schemas.microsoft.com/office/drawing/2014/main" id="{FC899820-6B54-402C-9440-4418FB3D3A86}"/>
              </a:ext>
            </a:extLst>
          </p:cNvPr>
          <p:cNvSpPr>
            <a:spLocks noGrp="1"/>
          </p:cNvSpPr>
          <p:nvPr>
            <p:ph type="body" idx="1"/>
          </p:nvPr>
        </p:nvSpPr>
        <p:spPr/>
        <p:txBody>
          <a:bodyPr/>
          <a:lstStyle/>
          <a:p>
            <a:r>
              <a:rPr lang="fr-FR" dirty="0"/>
              <a:t>Machines: </a:t>
            </a:r>
            <a:r>
              <a:rPr lang="fr-FR" dirty="0" err="1"/>
              <a:t>Personal</a:t>
            </a:r>
            <a:r>
              <a:rPr lang="fr-FR" dirty="0"/>
              <a:t> Computer</a:t>
            </a:r>
          </a:p>
          <a:p>
            <a:pPr lvl="1"/>
            <a:r>
              <a:rPr lang="fr-FR" dirty="0"/>
              <a:t>Very </a:t>
            </a:r>
            <a:r>
              <a:rPr lang="fr-FR" dirty="0" err="1"/>
              <a:t>small</a:t>
            </a:r>
            <a:r>
              <a:rPr lang="fr-FR" dirty="0"/>
              <a:t> machines </a:t>
            </a:r>
            <a:r>
              <a:rPr lang="fr-FR" dirty="0" err="1"/>
              <a:t>affordable</a:t>
            </a:r>
            <a:r>
              <a:rPr lang="fr-FR" dirty="0"/>
              <a:t> by </a:t>
            </a:r>
            <a:r>
              <a:rPr lang="fr-FR" dirty="0" err="1"/>
              <a:t>consumers</a:t>
            </a:r>
            <a:endParaRPr lang="fr-FR" dirty="0"/>
          </a:p>
          <a:p>
            <a:pPr lvl="1"/>
            <a:r>
              <a:rPr lang="fr-FR" dirty="0"/>
              <a:t>Very simple at the </a:t>
            </a:r>
            <a:r>
              <a:rPr lang="fr-FR" dirty="0" err="1"/>
              <a:t>beginning</a:t>
            </a:r>
            <a:endParaRPr lang="fr-FR" dirty="0"/>
          </a:p>
          <a:p>
            <a:pPr lvl="1"/>
            <a:r>
              <a:rPr lang="fr-FR" dirty="0" err="1"/>
              <a:t>Everybody</a:t>
            </a:r>
            <a:r>
              <a:rPr lang="fr-FR" dirty="0"/>
              <a:t> (</a:t>
            </a:r>
            <a:r>
              <a:rPr lang="fr-FR" dirty="0" err="1"/>
              <a:t>rich</a:t>
            </a:r>
            <a:r>
              <a:rPr lang="fr-FR" dirty="0"/>
              <a:t> </a:t>
            </a:r>
            <a:r>
              <a:rPr lang="fr-FR" dirty="0" err="1"/>
              <a:t>enough</a:t>
            </a:r>
            <a:r>
              <a:rPr lang="fr-FR" dirty="0"/>
              <a:t>) can </a:t>
            </a:r>
            <a:r>
              <a:rPr lang="fr-FR" dirty="0" err="1"/>
              <a:t>own</a:t>
            </a:r>
            <a:r>
              <a:rPr lang="fr-FR" dirty="0"/>
              <a:t> a computer</a:t>
            </a:r>
          </a:p>
          <a:p>
            <a:endParaRPr lang="fr-FR" dirty="0"/>
          </a:p>
          <a:p>
            <a:r>
              <a:rPr lang="fr-FR" dirty="0" err="1"/>
              <a:t>Examples</a:t>
            </a:r>
            <a:r>
              <a:rPr lang="fr-FR" dirty="0"/>
              <a:t>:</a:t>
            </a:r>
          </a:p>
          <a:p>
            <a:r>
              <a:rPr lang="fr-FR" dirty="0"/>
              <a:t>zx80, VIC-20, Atari ST, …</a:t>
            </a:r>
          </a:p>
          <a:p>
            <a:r>
              <a:rPr lang="fr-FR" dirty="0"/>
              <a:t>…and </a:t>
            </a:r>
            <a:r>
              <a:rPr lang="fr-FR" dirty="0" err="1"/>
              <a:t>obviously</a:t>
            </a:r>
            <a:r>
              <a:rPr lang="fr-FR" dirty="0"/>
              <a:t> the IBM 5150 / IBM PC</a:t>
            </a:r>
          </a:p>
          <a:p>
            <a:pPr lvl="1"/>
            <a:endParaRPr lang="fr-FR" dirty="0"/>
          </a:p>
          <a:p>
            <a:r>
              <a:rPr lang="fr-FR" dirty="0"/>
              <a:t>Tons of OS… + </a:t>
            </a:r>
            <a:r>
              <a:rPr lang="fr-FR" dirty="0" err="1"/>
              <a:t>some</a:t>
            </a:r>
            <a:r>
              <a:rPr lang="fr-FR" dirty="0"/>
              <a:t> UNIX, CP/M, Macintosh, MS-DOS</a:t>
            </a:r>
          </a:p>
        </p:txBody>
      </p:sp>
      <p:sp>
        <p:nvSpPr>
          <p:cNvPr id="125" name="Google Shape;125;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extLst>
      <p:ext uri="{BB962C8B-B14F-4D97-AF65-F5344CB8AC3E}">
        <p14:creationId xmlns:p14="http://schemas.microsoft.com/office/powerpoint/2010/main" val="3462289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Fourth or fifth generation?...</a:t>
            </a:r>
            <a:endParaRPr dirty="0"/>
          </a:p>
        </p:txBody>
      </p:sp>
      <p:sp>
        <p:nvSpPr>
          <p:cNvPr id="175" name="Google Shape;17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pic>
        <p:nvPicPr>
          <p:cNvPr id="176" name="Google Shape;176;p26" descr="PalmIIIxPDA.jpg"/>
          <p:cNvPicPr preferRelativeResize="0"/>
          <p:nvPr/>
        </p:nvPicPr>
        <p:blipFill>
          <a:blip r:embed="rId3">
            <a:alphaModFix/>
          </a:blip>
          <a:stretch>
            <a:fillRect/>
          </a:stretch>
        </p:blipFill>
        <p:spPr>
          <a:xfrm>
            <a:off x="3144300" y="742503"/>
            <a:ext cx="2855399" cy="4283098"/>
          </a:xfrm>
          <a:prstGeom prst="rect">
            <a:avLst/>
          </a:prstGeom>
          <a:noFill/>
          <a:ln>
            <a:noFill/>
          </a:ln>
        </p:spPr>
      </p:pic>
    </p:spTree>
    <p:extLst>
      <p:ext uri="{BB962C8B-B14F-4D97-AF65-F5344CB8AC3E}">
        <p14:creationId xmlns:p14="http://schemas.microsoft.com/office/powerpoint/2010/main" val="25114303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0"/>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OS taxonomy?</a:t>
            </a:r>
            <a:endParaRPr dirty="0"/>
          </a:p>
        </p:txBody>
      </p:sp>
      <p:sp>
        <p:nvSpPr>
          <p:cNvPr id="132" name="Google Shape;132;p20"/>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dirty="0"/>
              <a:t>It is difficult to split an operating system into a single category. Historically, each specific task has a specific operating system tailored for it. Now the barriers between the different workloads are blurred.</a:t>
            </a:r>
          </a:p>
          <a:p>
            <a:pPr marL="0" lvl="0" indent="0" algn="l" rtl="0">
              <a:spcBef>
                <a:spcPts val="600"/>
              </a:spcBef>
              <a:spcAft>
                <a:spcPts val="0"/>
              </a:spcAft>
              <a:buNone/>
            </a:pPr>
            <a:endParaRPr lang="en" dirty="0"/>
          </a:p>
          <a:p>
            <a:pPr marL="0" lvl="0" indent="0" algn="l" rtl="0">
              <a:spcBef>
                <a:spcPts val="600"/>
              </a:spcBef>
              <a:spcAft>
                <a:spcPts val="0"/>
              </a:spcAft>
              <a:buNone/>
            </a:pPr>
            <a:r>
              <a:rPr lang="en-US" b="0" i="0" u="none" strike="noStrike" dirty="0">
                <a:solidFill>
                  <a:srgbClr val="000000"/>
                </a:solidFill>
                <a:effectLst/>
                <a:latin typeface="Droid Sans"/>
              </a:rPr>
              <a:t>Each company tried its own concept. If a company succeeded, everybody copied it.</a:t>
            </a:r>
          </a:p>
        </p:txBody>
      </p:sp>
      <p:sp>
        <p:nvSpPr>
          <p:cNvPr id="133" name="Google Shape;13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OS for a specific workload</a:t>
            </a:r>
            <a:endParaRPr/>
          </a:p>
        </p:txBody>
      </p:sp>
      <p:sp>
        <p:nvSpPr>
          <p:cNvPr id="139" name="Google Shape;139;p21"/>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Mainframe</a:t>
            </a:r>
            <a:endParaRPr dirty="0"/>
          </a:p>
          <a:p>
            <a:pPr marL="457200" lvl="0" indent="-381000" algn="l" rtl="0">
              <a:spcBef>
                <a:spcPts val="0"/>
              </a:spcBef>
              <a:spcAft>
                <a:spcPts val="0"/>
              </a:spcAft>
              <a:buSzPts val="2400"/>
              <a:buChar char="●"/>
            </a:pPr>
            <a:r>
              <a:rPr lang="en" dirty="0"/>
              <a:t>Mini/Server</a:t>
            </a:r>
            <a:endParaRPr dirty="0"/>
          </a:p>
          <a:p>
            <a:pPr marL="457200" lvl="0" indent="-381000" algn="l" rtl="0">
              <a:spcBef>
                <a:spcPts val="0"/>
              </a:spcBef>
              <a:spcAft>
                <a:spcPts val="0"/>
              </a:spcAft>
              <a:buSzPts val="2400"/>
              <a:buChar char="●"/>
            </a:pPr>
            <a:r>
              <a:rPr lang="en" dirty="0"/>
              <a:t>Multiprocessor</a:t>
            </a:r>
            <a:endParaRPr dirty="0"/>
          </a:p>
          <a:p>
            <a:pPr marL="457200" lvl="0" indent="-381000" algn="l" rtl="0">
              <a:spcBef>
                <a:spcPts val="0"/>
              </a:spcBef>
              <a:spcAft>
                <a:spcPts val="0"/>
              </a:spcAft>
              <a:buSzPts val="2400"/>
              <a:buChar char="●"/>
            </a:pPr>
            <a:r>
              <a:rPr lang="en" dirty="0"/>
              <a:t>Personal Computer</a:t>
            </a:r>
            <a:endParaRPr dirty="0"/>
          </a:p>
          <a:p>
            <a:pPr marL="457200" lvl="0" indent="-381000" algn="l" rtl="0">
              <a:spcBef>
                <a:spcPts val="0"/>
              </a:spcBef>
              <a:spcAft>
                <a:spcPts val="0"/>
              </a:spcAft>
              <a:buSzPts val="2400"/>
              <a:buChar char="●"/>
            </a:pPr>
            <a:r>
              <a:rPr lang="en" dirty="0">
                <a:solidFill>
                  <a:schemeClr val="dk1"/>
                </a:solidFill>
              </a:rPr>
              <a:t>Embedded (and Mobile)</a:t>
            </a:r>
            <a:endParaRPr dirty="0"/>
          </a:p>
          <a:p>
            <a:pPr marL="457200" lvl="0" indent="-381000" algn="l" rtl="0">
              <a:spcBef>
                <a:spcPts val="0"/>
              </a:spcBef>
              <a:spcAft>
                <a:spcPts val="0"/>
              </a:spcAft>
              <a:buSzPts val="2400"/>
              <a:buChar char="●"/>
            </a:pPr>
            <a:r>
              <a:rPr lang="en" dirty="0"/>
              <a:t>Real-Time (Soft or Hard)</a:t>
            </a:r>
            <a:endParaRPr dirty="0"/>
          </a:p>
          <a:p>
            <a:pPr marL="457200" lvl="0" indent="-381000" algn="l" rtl="0">
              <a:spcBef>
                <a:spcPts val="0"/>
              </a:spcBef>
              <a:spcAft>
                <a:spcPts val="0"/>
              </a:spcAft>
              <a:buSzPts val="2400"/>
              <a:buChar char="●"/>
            </a:pPr>
            <a:r>
              <a:rPr lang="en" dirty="0"/>
              <a:t>Smart Card</a:t>
            </a:r>
            <a:endParaRPr dirty="0"/>
          </a:p>
        </p:txBody>
      </p:sp>
      <p:sp>
        <p:nvSpPr>
          <p:cNvPr id="140" name="Google Shape;140;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7"/>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Why that much differences?</a:t>
            </a:r>
            <a:endParaRPr/>
          </a:p>
        </p:txBody>
      </p:sp>
      <p:sp>
        <p:nvSpPr>
          <p:cNvPr id="182" name="Google Shape;182;p27"/>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Computing power was limited</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For each workload a different way to handles tasks</a:t>
            </a:r>
            <a:endParaRPr dirty="0"/>
          </a:p>
          <a:p>
            <a:pPr marL="914400" lvl="1" indent="-342900" algn="l" rtl="0">
              <a:spcBef>
                <a:spcPts val="0"/>
              </a:spcBef>
              <a:spcAft>
                <a:spcPts val="0"/>
              </a:spcAft>
              <a:buSzPts val="1800"/>
              <a:buChar char="○"/>
            </a:pPr>
            <a:r>
              <a:rPr lang="en" dirty="0"/>
              <a:t>Single-Task, Single-User</a:t>
            </a:r>
            <a:endParaRPr dirty="0"/>
          </a:p>
          <a:p>
            <a:pPr marL="914400" lvl="1" indent="-342900" algn="l" rtl="0">
              <a:spcBef>
                <a:spcPts val="0"/>
              </a:spcBef>
              <a:spcAft>
                <a:spcPts val="0"/>
              </a:spcAft>
              <a:buSzPts val="1800"/>
              <a:buChar char="○"/>
            </a:pPr>
            <a:r>
              <a:rPr lang="en" dirty="0"/>
              <a:t>Multi-Task, Single-User</a:t>
            </a:r>
            <a:endParaRPr dirty="0"/>
          </a:p>
          <a:p>
            <a:pPr marL="914400" lvl="1" indent="-342900" algn="l" rtl="0">
              <a:spcBef>
                <a:spcPts val="0"/>
              </a:spcBef>
              <a:spcAft>
                <a:spcPts val="0"/>
              </a:spcAft>
              <a:buSzPts val="1800"/>
              <a:buChar char="○"/>
            </a:pPr>
            <a:r>
              <a:rPr lang="en" dirty="0"/>
              <a:t>Multi-Task, Multi-User</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More computing power, more complexity forces OS designers and vendor to simplify and reuse more components</a:t>
            </a:r>
            <a:endParaRPr dirty="0"/>
          </a:p>
        </p:txBody>
      </p:sp>
      <p:sp>
        <p:nvSpPr>
          <p:cNvPr id="183" name="Google Shape;18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8"/>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History: What is the actual status</a:t>
            </a:r>
            <a:endParaRPr/>
          </a:p>
        </p:txBody>
      </p:sp>
      <p:sp>
        <p:nvSpPr>
          <p:cNvPr id="189" name="Google Shape;189;p28"/>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 dirty="0"/>
              <a:t>General purpose Operating Systems:</a:t>
            </a:r>
            <a:endParaRPr dirty="0"/>
          </a:p>
          <a:p>
            <a:pPr marL="914400" lvl="1" indent="-342900" algn="l" rtl="0">
              <a:spcBef>
                <a:spcPts val="0"/>
              </a:spcBef>
              <a:spcAft>
                <a:spcPts val="0"/>
              </a:spcAft>
              <a:buSzPts val="1800"/>
              <a:buChar char="○"/>
            </a:pPr>
            <a:r>
              <a:rPr lang="en" dirty="0"/>
              <a:t>Desktop (MS Windows, macOS, Linux, Chrome OS)</a:t>
            </a:r>
            <a:endParaRPr dirty="0"/>
          </a:p>
          <a:p>
            <a:pPr marL="914400" lvl="1" indent="-342900" algn="l" rtl="0">
              <a:spcBef>
                <a:spcPts val="0"/>
              </a:spcBef>
              <a:spcAft>
                <a:spcPts val="0"/>
              </a:spcAft>
              <a:buSzPts val="1800"/>
              <a:buChar char="○"/>
            </a:pPr>
            <a:r>
              <a:rPr lang="en" dirty="0"/>
              <a:t>Server (Linux, MS Windows Server, few UNIX)</a:t>
            </a:r>
            <a:endParaRPr dirty="0"/>
          </a:p>
          <a:p>
            <a:pPr lvl="1"/>
            <a:r>
              <a:rPr lang="en" dirty="0"/>
              <a:t>Mainframe (z/OS, zLinux, GCOS)</a:t>
            </a:r>
          </a:p>
          <a:p>
            <a:pPr marL="914400" lvl="1" indent="-342900" algn="l" rtl="0">
              <a:spcBef>
                <a:spcPts val="0"/>
              </a:spcBef>
              <a:spcAft>
                <a:spcPts val="0"/>
              </a:spcAft>
              <a:buSzPts val="1800"/>
              <a:buChar char="○"/>
            </a:pPr>
            <a:r>
              <a:rPr lang="en" dirty="0"/>
              <a:t>Multiprocessor (most of the general processors we find are now multi-core at least)</a:t>
            </a:r>
            <a:endParaRPr dirty="0"/>
          </a:p>
          <a:p>
            <a:pPr lvl="1"/>
            <a:r>
              <a:rPr lang="en-US" dirty="0"/>
              <a:t>Embedded (Linux or specific OS on multiple kind of devices, cars, cameras, printers… Android or iOS for mobile and smartphones)</a:t>
            </a:r>
            <a:endParaRPr lang="en" dirty="0"/>
          </a:p>
          <a:p>
            <a:pPr marL="914400" lvl="1" indent="-342900" algn="l" rtl="0">
              <a:spcBef>
                <a:spcPts val="0"/>
              </a:spcBef>
              <a:spcAft>
                <a:spcPts val="0"/>
              </a:spcAft>
              <a:buSzPts val="1800"/>
              <a:buChar char="○"/>
            </a:pPr>
            <a:endParaRPr lang="en" dirty="0"/>
          </a:p>
          <a:p>
            <a:pPr marL="457200" lvl="0" indent="-381000" algn="l" rtl="0">
              <a:spcBef>
                <a:spcPts val="600"/>
              </a:spcBef>
              <a:spcAft>
                <a:spcPts val="0"/>
              </a:spcAft>
              <a:buSzPts val="2400"/>
              <a:buChar char="●"/>
            </a:pPr>
            <a:r>
              <a:rPr lang="en-US" dirty="0"/>
              <a:t>Real Time Operating Systems</a:t>
            </a:r>
          </a:p>
          <a:p>
            <a:pPr marL="914400" lvl="1" indent="-342900" algn="l" rtl="0">
              <a:spcBef>
                <a:spcPts val="0"/>
              </a:spcBef>
              <a:spcAft>
                <a:spcPts val="0"/>
              </a:spcAft>
              <a:buSzPts val="1800"/>
              <a:buChar char="○"/>
            </a:pPr>
            <a:r>
              <a:rPr lang="en-US" dirty="0"/>
              <a:t>Hard Real-Time</a:t>
            </a:r>
          </a:p>
          <a:p>
            <a:pPr marL="914400" lvl="1" indent="-342900" algn="l" rtl="0">
              <a:spcBef>
                <a:spcPts val="0"/>
              </a:spcBef>
              <a:spcAft>
                <a:spcPts val="0"/>
              </a:spcAft>
              <a:buSzPts val="1800"/>
              <a:buChar char="○"/>
            </a:pPr>
            <a:r>
              <a:rPr lang="en-US" dirty="0"/>
              <a:t>Soft Real-Time</a:t>
            </a:r>
          </a:p>
        </p:txBody>
      </p:sp>
      <p:sp>
        <p:nvSpPr>
          <p:cNvPr id="190" name="Google Shape;190;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Desktop</a:t>
            </a:r>
            <a:endParaRPr dirty="0"/>
          </a:p>
        </p:txBody>
      </p:sp>
      <p:sp>
        <p:nvSpPr>
          <p:cNvPr id="168" name="Google Shape;168;p25"/>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Application driven</a:t>
            </a:r>
            <a:endParaRPr dirty="0"/>
          </a:p>
          <a:p>
            <a:pPr marL="457200" lvl="0" indent="-381000" algn="l" rtl="0">
              <a:spcBef>
                <a:spcPts val="0"/>
              </a:spcBef>
              <a:spcAft>
                <a:spcPts val="0"/>
              </a:spcAft>
              <a:buSzPts val="2400"/>
              <a:buChar char="●"/>
            </a:pPr>
            <a:endParaRPr lang="en" dirty="0"/>
          </a:p>
          <a:p>
            <a:pPr marL="457200" lvl="0" indent="-381000" algn="l" rtl="0">
              <a:spcBef>
                <a:spcPts val="0"/>
              </a:spcBef>
              <a:spcAft>
                <a:spcPts val="0"/>
              </a:spcAft>
              <a:buSzPts val="2400"/>
              <a:buChar char="●"/>
            </a:pPr>
            <a:r>
              <a:rPr lang="en" dirty="0"/>
              <a:t>Multimedia</a:t>
            </a:r>
            <a:endParaRPr dirty="0"/>
          </a:p>
          <a:p>
            <a:pPr marL="914400" lvl="1" indent="-342900" algn="l" rtl="0">
              <a:spcBef>
                <a:spcPts val="0"/>
              </a:spcBef>
              <a:spcAft>
                <a:spcPts val="0"/>
              </a:spcAft>
              <a:buSzPts val="1800"/>
              <a:buChar char="○"/>
            </a:pPr>
            <a:r>
              <a:rPr lang="en" dirty="0"/>
              <a:t>Screen</a:t>
            </a:r>
            <a:endParaRPr dirty="0"/>
          </a:p>
          <a:p>
            <a:pPr marL="914400" lvl="1" indent="-342900" algn="l" rtl="0">
              <a:spcBef>
                <a:spcPts val="0"/>
              </a:spcBef>
              <a:spcAft>
                <a:spcPts val="0"/>
              </a:spcAft>
              <a:buSzPts val="1800"/>
              <a:buChar char="○"/>
            </a:pPr>
            <a:r>
              <a:rPr lang="en" dirty="0"/>
              <a:t>Graphic acceleration</a:t>
            </a:r>
            <a:endParaRPr dirty="0"/>
          </a:p>
          <a:p>
            <a:pPr marL="914400" lvl="1" indent="-342900" algn="l" rtl="0">
              <a:spcBef>
                <a:spcPts val="0"/>
              </a:spcBef>
              <a:spcAft>
                <a:spcPts val="0"/>
              </a:spcAft>
              <a:buSzPts val="1800"/>
              <a:buChar char="○"/>
            </a:pPr>
            <a:r>
              <a:rPr lang="en" dirty="0"/>
              <a:t>Input devices (keyboard, mouses, …)</a:t>
            </a:r>
            <a:endParaRPr dirty="0"/>
          </a:p>
          <a:p>
            <a:pPr marL="914400" lvl="1" indent="-342900" algn="l" rtl="0">
              <a:spcBef>
                <a:spcPts val="0"/>
              </a:spcBef>
              <a:spcAft>
                <a:spcPts val="0"/>
              </a:spcAft>
              <a:buSzPts val="1800"/>
              <a:buChar char="○"/>
            </a:pPr>
            <a:r>
              <a:rPr lang="en" dirty="0"/>
              <a:t>Multiple kind of devices hooked on it</a:t>
            </a:r>
          </a:p>
          <a:p>
            <a:pPr marL="914400" lvl="1" indent="-342900" algn="l" rtl="0">
              <a:spcBef>
                <a:spcPts val="0"/>
              </a:spcBef>
              <a:spcAft>
                <a:spcPts val="0"/>
              </a:spcAft>
              <a:buSzPts val="1800"/>
              <a:buChar char="○"/>
            </a:pPr>
            <a:endParaRPr lang="en" dirty="0"/>
          </a:p>
          <a:p>
            <a:pPr marL="457200" lvl="0" indent="-381000" algn="l" rtl="0">
              <a:spcBef>
                <a:spcPts val="0"/>
              </a:spcBef>
              <a:spcAft>
                <a:spcPts val="0"/>
              </a:spcAft>
              <a:buSzPts val="2400"/>
              <a:buChar char="●"/>
            </a:pPr>
            <a:r>
              <a:rPr lang="fr-FR" i="1" dirty="0"/>
              <a:t>Interaction </a:t>
            </a:r>
            <a:r>
              <a:rPr lang="fr-FR" i="1" dirty="0" err="1"/>
              <a:t>with</a:t>
            </a:r>
            <a:r>
              <a:rPr lang="fr-FR" i="1" dirty="0"/>
              <a:t> the user</a:t>
            </a:r>
          </a:p>
          <a:p>
            <a:pPr marL="457200" lvl="0" indent="-381000" algn="l" rtl="0">
              <a:spcBef>
                <a:spcPts val="0"/>
              </a:spcBef>
              <a:spcAft>
                <a:spcPts val="0"/>
              </a:spcAft>
              <a:buSzPts val="2400"/>
              <a:buChar char="●"/>
            </a:pPr>
            <a:endParaRPr lang="fr-FR" i="1" dirty="0"/>
          </a:p>
          <a:p>
            <a:pPr marL="457200" lvl="0" indent="-381000" algn="l" rtl="0">
              <a:spcBef>
                <a:spcPts val="0"/>
              </a:spcBef>
              <a:spcAft>
                <a:spcPts val="0"/>
              </a:spcAft>
              <a:buSzPts val="2400"/>
              <a:buChar char="●"/>
            </a:pPr>
            <a:r>
              <a:rPr lang="fr-FR" dirty="0"/>
              <a:t>Windows, </a:t>
            </a:r>
            <a:r>
              <a:rPr lang="fr-FR" dirty="0" err="1"/>
              <a:t>macOS</a:t>
            </a:r>
            <a:r>
              <a:rPr lang="fr-FR" dirty="0"/>
              <a:t>, Linux </a:t>
            </a:r>
            <a:r>
              <a:rPr lang="fr-FR" sz="2000" i="1" dirty="0"/>
              <a:t>(tons of distributions…)</a:t>
            </a:r>
            <a:endParaRPr lang="fr-FR" i="1" dirty="0"/>
          </a:p>
        </p:txBody>
      </p:sp>
      <p:sp>
        <p:nvSpPr>
          <p:cNvPr id="169" name="Google Shape;169;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extLst>
      <p:ext uri="{BB962C8B-B14F-4D97-AF65-F5344CB8AC3E}">
        <p14:creationId xmlns:p14="http://schemas.microsoft.com/office/powerpoint/2010/main" val="1904686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a:t>
            </a:fld>
            <a:endParaRPr lang="fr-F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Tree>
    <p:extLst>
      <p:ext uri="{BB962C8B-B14F-4D97-AF65-F5344CB8AC3E}">
        <p14:creationId xmlns:p14="http://schemas.microsoft.com/office/powerpoint/2010/main" val="2570667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12">
            <a:extLst>
              <a:ext uri="{FF2B5EF4-FFF2-40B4-BE49-F238E27FC236}">
                <a16:creationId xmlns:a16="http://schemas.microsoft.com/office/drawing/2014/main" id="{6B9DBD78-BA3B-4A1B-8531-585B20B508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58" y="939241"/>
            <a:ext cx="3874119" cy="3810610"/>
          </a:xfrm>
          <a:prstGeom prst="rect">
            <a:avLst/>
          </a:prstGeom>
          <a:noFill/>
          <a:ln>
            <a:noFill/>
          </a:ln>
        </p:spPr>
      </p:pic>
      <p:pic>
        <p:nvPicPr>
          <p:cNvPr id="9" name="Image 8">
            <a:extLst>
              <a:ext uri="{FF2B5EF4-FFF2-40B4-BE49-F238E27FC236}">
                <a16:creationId xmlns:a16="http://schemas.microsoft.com/office/drawing/2014/main" id="{F0A28B91-8B4F-4B65-97C0-FF9DC818DA2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75847" y="265736"/>
            <a:ext cx="2655287" cy="4484115"/>
          </a:xfrm>
          <a:prstGeom prst="rect">
            <a:avLst/>
          </a:prstGeom>
        </p:spPr>
      </p:pic>
      <p:pic>
        <p:nvPicPr>
          <p:cNvPr id="10" name="Image 9">
            <a:extLst>
              <a:ext uri="{FF2B5EF4-FFF2-40B4-BE49-F238E27FC236}">
                <a16:creationId xmlns:a16="http://schemas.microsoft.com/office/drawing/2014/main" id="{39040037-1B27-4784-B42B-101CD8945DC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36603" y="3390355"/>
            <a:ext cx="2039244" cy="1359496"/>
          </a:xfrm>
          <a:prstGeom prst="rect">
            <a:avLst/>
          </a:prstGeom>
        </p:spPr>
      </p:pic>
      <p:sp>
        <p:nvSpPr>
          <p:cNvPr id="2" name="Titre 1">
            <a:extLst>
              <a:ext uri="{FF2B5EF4-FFF2-40B4-BE49-F238E27FC236}">
                <a16:creationId xmlns:a16="http://schemas.microsoft.com/office/drawing/2014/main" id="{904ADCB0-2001-4A28-9D6E-4F893BBF870C}"/>
              </a:ext>
            </a:extLst>
          </p:cNvPr>
          <p:cNvSpPr>
            <a:spLocks noGrp="1"/>
          </p:cNvSpPr>
          <p:nvPr>
            <p:ph type="title"/>
          </p:nvPr>
        </p:nvSpPr>
        <p:spPr/>
        <p:txBody>
          <a:bodyPr/>
          <a:lstStyle/>
          <a:p>
            <a:r>
              <a:rPr lang="fr-FR" dirty="0"/>
              <a:t>Server</a:t>
            </a:r>
          </a:p>
        </p:txBody>
      </p:sp>
      <p:sp>
        <p:nvSpPr>
          <p:cNvPr id="4" name="Espace réservé du numéro de diapositive 3">
            <a:extLst>
              <a:ext uri="{FF2B5EF4-FFF2-40B4-BE49-F238E27FC236}">
                <a16:creationId xmlns:a16="http://schemas.microsoft.com/office/drawing/2014/main" id="{8B49F0BA-C2D7-4E61-9B58-7F7EB596E0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50</a:t>
            </a:fld>
            <a:endParaRPr lang="fr-FR"/>
          </a:p>
        </p:txBody>
      </p:sp>
    </p:spTree>
    <p:extLst>
      <p:ext uri="{BB962C8B-B14F-4D97-AF65-F5344CB8AC3E}">
        <p14:creationId xmlns:p14="http://schemas.microsoft.com/office/powerpoint/2010/main" val="4391893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Server Operating Systems</a:t>
            </a:r>
            <a:endParaRPr dirty="0"/>
          </a:p>
        </p:txBody>
      </p:sp>
      <p:sp>
        <p:nvSpPr>
          <p:cNvPr id="2" name="Espace réservé du texte 1">
            <a:extLst>
              <a:ext uri="{FF2B5EF4-FFF2-40B4-BE49-F238E27FC236}">
                <a16:creationId xmlns:a16="http://schemas.microsoft.com/office/drawing/2014/main" id="{676F27BC-3489-4C0A-9852-7FAC83A1AD66}"/>
              </a:ext>
            </a:extLst>
          </p:cNvPr>
          <p:cNvSpPr>
            <a:spLocks noGrp="1"/>
          </p:cNvSpPr>
          <p:nvPr>
            <p:ph type="body" idx="1"/>
          </p:nvPr>
        </p:nvSpPr>
        <p:spPr/>
        <p:txBody>
          <a:bodyPr/>
          <a:lstStyle/>
          <a:p>
            <a:r>
              <a:rPr lang="fr-FR" dirty="0"/>
              <a:t>UNIX-like &amp; Linux</a:t>
            </a:r>
          </a:p>
          <a:p>
            <a:pPr lvl="1"/>
            <a:r>
              <a:rPr lang="fr-FR" dirty="0"/>
              <a:t>Certification for </a:t>
            </a:r>
            <a:r>
              <a:rPr lang="fr-FR" dirty="0" err="1"/>
              <a:t>being</a:t>
            </a:r>
            <a:r>
              <a:rPr lang="fr-FR" dirty="0"/>
              <a:t> « UNIX compliant »</a:t>
            </a:r>
          </a:p>
          <a:p>
            <a:pPr lvl="1"/>
            <a:r>
              <a:rPr lang="fr-FR" dirty="0" err="1"/>
              <a:t>Available</a:t>
            </a:r>
            <a:r>
              <a:rPr lang="fr-FR" dirty="0"/>
              <a:t> on </a:t>
            </a:r>
            <a:r>
              <a:rPr lang="fr-FR" dirty="0" err="1"/>
              <a:t>nearly</a:t>
            </a:r>
            <a:r>
              <a:rPr lang="fr-FR" dirty="0"/>
              <a:t> « </a:t>
            </a:r>
            <a:r>
              <a:rPr lang="fr-FR" dirty="0" err="1"/>
              <a:t>every</a:t>
            </a:r>
            <a:r>
              <a:rPr lang="fr-FR" dirty="0"/>
              <a:t> » CPU architecture possible</a:t>
            </a:r>
          </a:p>
          <a:p>
            <a:pPr lvl="1"/>
            <a:r>
              <a:rPr lang="fr-FR" dirty="0"/>
              <a:t>Linux </a:t>
            </a:r>
            <a:r>
              <a:rPr lang="fr-FR" dirty="0" err="1"/>
              <a:t>is</a:t>
            </a:r>
            <a:r>
              <a:rPr lang="fr-FR" dirty="0"/>
              <a:t> not a UNIX… </a:t>
            </a:r>
            <a:r>
              <a:rPr lang="fr-FR" dirty="0" err="1"/>
              <a:t>it</a:t>
            </a:r>
            <a:r>
              <a:rPr lang="fr-FR" dirty="0"/>
              <a:t> </a:t>
            </a:r>
            <a:r>
              <a:rPr lang="fr-FR" dirty="0" err="1"/>
              <a:t>is</a:t>
            </a:r>
            <a:r>
              <a:rPr lang="fr-FR" dirty="0"/>
              <a:t> a </a:t>
            </a:r>
            <a:r>
              <a:rPr lang="fr-FR" dirty="0" err="1"/>
              <a:t>project</a:t>
            </a:r>
            <a:r>
              <a:rPr lang="fr-FR" dirty="0"/>
              <a:t> recode </a:t>
            </a:r>
            <a:r>
              <a:rPr lang="fr-FR" dirty="0" err="1"/>
              <a:t>from</a:t>
            </a:r>
            <a:r>
              <a:rPr lang="fr-FR" dirty="0"/>
              <a:t> scratch</a:t>
            </a:r>
          </a:p>
          <a:p>
            <a:pPr lvl="1"/>
            <a:endParaRPr lang="fr-FR" dirty="0"/>
          </a:p>
          <a:p>
            <a:r>
              <a:rPr lang="fr-FR" dirty="0"/>
              <a:t>Windows Server</a:t>
            </a:r>
          </a:p>
          <a:p>
            <a:pPr lvl="1"/>
            <a:r>
              <a:rPr lang="fr-FR" dirty="0"/>
              <a:t>Very user </a:t>
            </a:r>
            <a:r>
              <a:rPr lang="fr-FR" dirty="0" err="1"/>
              <a:t>friendly</a:t>
            </a:r>
            <a:r>
              <a:rPr lang="fr-FR" dirty="0"/>
              <a:t> </a:t>
            </a:r>
            <a:r>
              <a:rPr lang="fr-FR" dirty="0" err="1"/>
              <a:t>thanks</a:t>
            </a:r>
            <a:r>
              <a:rPr lang="fr-FR" dirty="0"/>
              <a:t> to a </a:t>
            </a:r>
            <a:r>
              <a:rPr lang="fr-FR" dirty="0" err="1"/>
              <a:t>graphical</a:t>
            </a:r>
            <a:r>
              <a:rPr lang="fr-FR" dirty="0"/>
              <a:t> user interface (GUI)</a:t>
            </a:r>
          </a:p>
          <a:p>
            <a:pPr lvl="1"/>
            <a:r>
              <a:rPr lang="fr-FR" dirty="0"/>
              <a:t>Has a full console version </a:t>
            </a:r>
            <a:r>
              <a:rPr lang="fr-FR" dirty="0" err="1"/>
              <a:t>since</a:t>
            </a:r>
            <a:r>
              <a:rPr lang="fr-FR" dirty="0"/>
              <a:t> 2010~2012</a:t>
            </a:r>
          </a:p>
          <a:p>
            <a:pPr lvl="1"/>
            <a:endParaRPr lang="fr-FR" dirty="0"/>
          </a:p>
          <a:p>
            <a:r>
              <a:rPr lang="fr-FR" dirty="0"/>
              <a:t>IBM i </a:t>
            </a:r>
            <a:r>
              <a:rPr lang="fr-FR" sz="2000" i="1" dirty="0"/>
              <a:t>(</a:t>
            </a:r>
            <a:r>
              <a:rPr lang="fr-FR" sz="2000" i="1" dirty="0" err="1"/>
              <a:t>formerly</a:t>
            </a:r>
            <a:r>
              <a:rPr lang="fr-FR" sz="2000" i="1" dirty="0"/>
              <a:t> </a:t>
            </a:r>
            <a:r>
              <a:rPr lang="fr-FR" sz="2000" i="1" dirty="0" err="1"/>
              <a:t>known</a:t>
            </a:r>
            <a:r>
              <a:rPr lang="fr-FR" sz="2000" i="1" dirty="0"/>
              <a:t> as OS/400)</a:t>
            </a:r>
          </a:p>
          <a:p>
            <a:pPr lvl="1"/>
            <a:r>
              <a:rPr lang="fr-FR" dirty="0"/>
              <a:t>Runs on « IBM i » machines (</a:t>
            </a:r>
            <a:r>
              <a:rPr lang="fr-FR" dirty="0" err="1"/>
              <a:t>previously</a:t>
            </a:r>
            <a:r>
              <a:rPr lang="fr-FR" dirty="0"/>
              <a:t> </a:t>
            </a:r>
            <a:r>
              <a:rPr lang="fr-FR" dirty="0" err="1"/>
              <a:t>known</a:t>
            </a:r>
            <a:r>
              <a:rPr lang="fr-FR" dirty="0"/>
              <a:t> as AS/400)</a:t>
            </a:r>
          </a:p>
          <a:p>
            <a:pPr lvl="1"/>
            <a:r>
              <a:rPr lang="fr-FR" dirty="0" err="1"/>
              <a:t>Absolute</a:t>
            </a:r>
            <a:r>
              <a:rPr lang="fr-FR" dirty="0"/>
              <a:t> abstraction </a:t>
            </a:r>
            <a:r>
              <a:rPr lang="fr-FR" dirty="0" err="1"/>
              <a:t>with</a:t>
            </a:r>
            <a:r>
              <a:rPr lang="fr-FR" dirty="0"/>
              <a:t> the hardware</a:t>
            </a:r>
          </a:p>
          <a:p>
            <a:pPr lvl="1"/>
            <a:endParaRPr lang="fr-FR" dirty="0"/>
          </a:p>
        </p:txBody>
      </p:sp>
      <p:sp>
        <p:nvSpPr>
          <p:cNvPr id="154" name="Google Shape;154;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extLst>
      <p:ext uri="{BB962C8B-B14F-4D97-AF65-F5344CB8AC3E}">
        <p14:creationId xmlns:p14="http://schemas.microsoft.com/office/powerpoint/2010/main" val="1021988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Mainframe</a:t>
            </a:r>
            <a:endParaRPr dirty="0"/>
          </a:p>
        </p:txBody>
      </p:sp>
      <p:sp>
        <p:nvSpPr>
          <p:cNvPr id="147" name="Google Shape;14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pic>
        <p:nvPicPr>
          <p:cNvPr id="148" name="Google Shape;148;p22" descr="1174Xopen.jpg"/>
          <p:cNvPicPr preferRelativeResize="0"/>
          <p:nvPr/>
        </p:nvPicPr>
        <p:blipFill>
          <a:blip r:embed="rId3">
            <a:alphaModFix/>
          </a:blip>
          <a:stretch>
            <a:fillRect/>
          </a:stretch>
        </p:blipFill>
        <p:spPr>
          <a:xfrm>
            <a:off x="3943350" y="800530"/>
            <a:ext cx="5162134" cy="3871594"/>
          </a:xfrm>
          <a:prstGeom prst="rect">
            <a:avLst/>
          </a:prstGeom>
          <a:noFill/>
          <a:ln>
            <a:noFill/>
          </a:ln>
        </p:spPr>
      </p:pic>
      <p:pic>
        <p:nvPicPr>
          <p:cNvPr id="3" name="Image 2">
            <a:extLst>
              <a:ext uri="{FF2B5EF4-FFF2-40B4-BE49-F238E27FC236}">
                <a16:creationId xmlns:a16="http://schemas.microsoft.com/office/drawing/2014/main" id="{06E4006B-91E1-453F-9390-1A6FAFE6713E}"/>
              </a:ext>
            </a:extLst>
          </p:cNvPr>
          <p:cNvPicPr>
            <a:picLocks noChangeAspect="1"/>
          </p:cNvPicPr>
          <p:nvPr/>
        </p:nvPicPr>
        <p:blipFill>
          <a:blip r:embed="rId4"/>
          <a:stretch>
            <a:fillRect/>
          </a:stretch>
        </p:blipFill>
        <p:spPr>
          <a:xfrm>
            <a:off x="122873" y="726714"/>
            <a:ext cx="3820477" cy="4416737"/>
          </a:xfrm>
          <a:prstGeom prst="rect">
            <a:avLst/>
          </a:prstGeom>
        </p:spPr>
      </p:pic>
    </p:spTree>
    <p:extLst>
      <p:ext uri="{BB962C8B-B14F-4D97-AF65-F5344CB8AC3E}">
        <p14:creationId xmlns:p14="http://schemas.microsoft.com/office/powerpoint/2010/main" val="6457975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Mainframe Operating System</a:t>
            </a:r>
            <a:endParaRPr/>
          </a:p>
        </p:txBody>
      </p:sp>
      <p:sp>
        <p:nvSpPr>
          <p:cNvPr id="2" name="Espace réservé du texte 1">
            <a:extLst>
              <a:ext uri="{FF2B5EF4-FFF2-40B4-BE49-F238E27FC236}">
                <a16:creationId xmlns:a16="http://schemas.microsoft.com/office/drawing/2014/main" id="{C628F9E5-2F97-4278-BFE1-2FA76D5018A5}"/>
              </a:ext>
            </a:extLst>
          </p:cNvPr>
          <p:cNvSpPr>
            <a:spLocks noGrp="1"/>
          </p:cNvSpPr>
          <p:nvPr>
            <p:ph type="body" idx="1"/>
          </p:nvPr>
        </p:nvSpPr>
        <p:spPr/>
        <p:txBody>
          <a:bodyPr/>
          <a:lstStyle/>
          <a:p>
            <a:r>
              <a:rPr lang="fr-FR" dirty="0"/>
              <a:t>z/OS (IBM), </a:t>
            </a:r>
            <a:r>
              <a:rPr lang="fr-FR" dirty="0" err="1"/>
              <a:t>zLinux</a:t>
            </a:r>
            <a:r>
              <a:rPr lang="fr-FR" dirty="0"/>
              <a:t> (IBM), z/VM (IBM), GCOS (Bull/Atos)</a:t>
            </a:r>
          </a:p>
          <a:p>
            <a:pPr lvl="1"/>
            <a:endParaRPr lang="fr-FR" dirty="0"/>
          </a:p>
          <a:p>
            <a:r>
              <a:rPr lang="fr-FR" dirty="0"/>
              <a:t>IBM machine: z15</a:t>
            </a:r>
          </a:p>
          <a:p>
            <a:r>
              <a:rPr lang="fr-FR" dirty="0"/>
              <a:t>z/OS </a:t>
            </a:r>
            <a:r>
              <a:rPr lang="fr-FR" sz="2000" i="1" dirty="0"/>
              <a:t>(</a:t>
            </a:r>
            <a:r>
              <a:rPr lang="fr-FR" sz="2000" i="1" dirty="0" err="1"/>
              <a:t>formerly</a:t>
            </a:r>
            <a:r>
              <a:rPr lang="fr-FR" sz="2000" i="1" dirty="0"/>
              <a:t> </a:t>
            </a:r>
            <a:r>
              <a:rPr lang="fr-FR" sz="2000" i="1" dirty="0" err="1"/>
              <a:t>known</a:t>
            </a:r>
            <a:r>
              <a:rPr lang="fr-FR" sz="2000" i="1" dirty="0"/>
              <a:t> as MVS)</a:t>
            </a:r>
            <a:endParaRPr lang="fr-FR" i="1" dirty="0"/>
          </a:p>
          <a:p>
            <a:pPr lvl="1"/>
            <a:r>
              <a:rPr lang="fr-FR" dirty="0" err="1"/>
              <a:t>Look’n</a:t>
            </a:r>
            <a:r>
              <a:rPr lang="fr-FR" dirty="0"/>
              <a:t> </a:t>
            </a:r>
            <a:r>
              <a:rPr lang="fr-FR" dirty="0" err="1"/>
              <a:t>feel</a:t>
            </a:r>
            <a:r>
              <a:rPr lang="fr-FR" dirty="0"/>
              <a:t> of the OS/360, but </a:t>
            </a:r>
            <a:r>
              <a:rPr lang="fr-FR" dirty="0" err="1"/>
              <a:t>with</a:t>
            </a:r>
            <a:r>
              <a:rPr lang="fr-FR" dirty="0"/>
              <a:t> </a:t>
            </a:r>
            <a:r>
              <a:rPr lang="fr-FR" dirty="0" err="1"/>
              <a:t>latest</a:t>
            </a:r>
            <a:r>
              <a:rPr lang="fr-FR" dirty="0"/>
              <a:t> upgrades (POSIX compatible)</a:t>
            </a:r>
          </a:p>
          <a:p>
            <a:r>
              <a:rPr lang="fr-FR" dirty="0" err="1"/>
              <a:t>zLinux</a:t>
            </a:r>
            <a:endParaRPr lang="fr-FR" dirty="0"/>
          </a:p>
          <a:p>
            <a:pPr lvl="1"/>
            <a:r>
              <a:rPr lang="fr-FR" dirty="0"/>
              <a:t>Linux </a:t>
            </a:r>
            <a:r>
              <a:rPr lang="fr-FR" dirty="0" err="1"/>
              <a:t>working</a:t>
            </a:r>
            <a:r>
              <a:rPr lang="fr-FR" dirty="0"/>
              <a:t> on a </a:t>
            </a:r>
            <a:r>
              <a:rPr lang="fr-FR" dirty="0" err="1"/>
              <a:t>giant</a:t>
            </a:r>
            <a:r>
              <a:rPr lang="fr-FR" dirty="0"/>
              <a:t> machine</a:t>
            </a:r>
          </a:p>
          <a:p>
            <a:pPr lvl="1"/>
            <a:endParaRPr lang="fr-FR" dirty="0"/>
          </a:p>
          <a:p>
            <a:r>
              <a:rPr lang="fr-FR" dirty="0"/>
              <a:t>Atos/Bull machine : </a:t>
            </a:r>
            <a:r>
              <a:rPr lang="fr-FR" dirty="0" err="1"/>
              <a:t>BullSequana</a:t>
            </a:r>
            <a:r>
              <a:rPr lang="fr-FR" dirty="0"/>
              <a:t> M </a:t>
            </a:r>
            <a:r>
              <a:rPr lang="fr-FR" dirty="0" err="1"/>
              <a:t>Series</a:t>
            </a:r>
            <a:endParaRPr lang="fr-FR" dirty="0"/>
          </a:p>
          <a:p>
            <a:r>
              <a:rPr lang="fr-FR" dirty="0"/>
              <a:t>GCOS 7 &amp; 8</a:t>
            </a:r>
          </a:p>
        </p:txBody>
      </p:sp>
      <p:sp>
        <p:nvSpPr>
          <p:cNvPr id="147" name="Google Shape;147;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858263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04F53-863E-4491-80EB-3EBAAA45E5E0}"/>
              </a:ext>
            </a:extLst>
          </p:cNvPr>
          <p:cNvSpPr>
            <a:spLocks noGrp="1"/>
          </p:cNvSpPr>
          <p:nvPr>
            <p:ph type="title"/>
          </p:nvPr>
        </p:nvSpPr>
        <p:spPr/>
        <p:txBody>
          <a:bodyPr/>
          <a:lstStyle/>
          <a:p>
            <a:r>
              <a:rPr lang="en" dirty="0"/>
              <a:t>Specific case: </a:t>
            </a:r>
            <a:r>
              <a:rPr lang="fr-FR" dirty="0" err="1"/>
              <a:t>Supercomputers</a:t>
            </a:r>
            <a:endParaRPr lang="fr-FR" dirty="0"/>
          </a:p>
        </p:txBody>
      </p:sp>
      <p:sp>
        <p:nvSpPr>
          <p:cNvPr id="4" name="Espace réservé du numéro de diapositive 3">
            <a:extLst>
              <a:ext uri="{FF2B5EF4-FFF2-40B4-BE49-F238E27FC236}">
                <a16:creationId xmlns:a16="http://schemas.microsoft.com/office/drawing/2014/main" id="{7870F93C-423E-438E-BCD9-4FBA14EF7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54</a:t>
            </a:fld>
            <a:endParaRPr lang="fr-FR"/>
          </a:p>
        </p:txBody>
      </p:sp>
      <p:pic>
        <p:nvPicPr>
          <p:cNvPr id="7" name="Espace réservé du contenu 7">
            <a:extLst>
              <a:ext uri="{FF2B5EF4-FFF2-40B4-BE49-F238E27FC236}">
                <a16:creationId xmlns:a16="http://schemas.microsoft.com/office/drawing/2014/main" id="{F0B09BC2-3684-4907-A4BF-D400C0172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887" y="777475"/>
            <a:ext cx="6590226" cy="4366025"/>
          </a:xfrm>
          <a:prstGeom prst="rect">
            <a:avLst/>
          </a:prstGeom>
          <a:noFill/>
          <a:ln>
            <a:noFill/>
          </a:ln>
        </p:spPr>
      </p:pic>
    </p:spTree>
    <p:extLst>
      <p:ext uri="{BB962C8B-B14F-4D97-AF65-F5344CB8AC3E}">
        <p14:creationId xmlns:p14="http://schemas.microsoft.com/office/powerpoint/2010/main" val="4228287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8804F53-863E-4491-80EB-3EBAAA45E5E0}"/>
              </a:ext>
            </a:extLst>
          </p:cNvPr>
          <p:cNvSpPr>
            <a:spLocks noGrp="1"/>
          </p:cNvSpPr>
          <p:nvPr>
            <p:ph type="title"/>
          </p:nvPr>
        </p:nvSpPr>
        <p:spPr/>
        <p:txBody>
          <a:bodyPr/>
          <a:lstStyle/>
          <a:p>
            <a:r>
              <a:rPr lang="en" dirty="0"/>
              <a:t>Specific case: </a:t>
            </a:r>
            <a:r>
              <a:rPr lang="fr-FR" dirty="0" err="1"/>
              <a:t>Supercomputers</a:t>
            </a:r>
            <a:r>
              <a:rPr lang="fr-FR" dirty="0"/>
              <a:t> / HPC</a:t>
            </a:r>
          </a:p>
        </p:txBody>
      </p:sp>
      <p:sp>
        <p:nvSpPr>
          <p:cNvPr id="3" name="Espace réservé du texte 2">
            <a:extLst>
              <a:ext uri="{FF2B5EF4-FFF2-40B4-BE49-F238E27FC236}">
                <a16:creationId xmlns:a16="http://schemas.microsoft.com/office/drawing/2014/main" id="{EC2E3AD9-2AFC-419E-9ABB-5B923161BA0C}"/>
              </a:ext>
            </a:extLst>
          </p:cNvPr>
          <p:cNvSpPr>
            <a:spLocks noGrp="1"/>
          </p:cNvSpPr>
          <p:nvPr>
            <p:ph type="body" idx="1"/>
          </p:nvPr>
        </p:nvSpPr>
        <p:spPr/>
        <p:txBody>
          <a:bodyPr/>
          <a:lstStyle/>
          <a:p>
            <a:r>
              <a:rPr lang="fr-FR" dirty="0"/>
              <a:t>Not </a:t>
            </a:r>
            <a:r>
              <a:rPr lang="fr-FR" dirty="0" err="1"/>
              <a:t>really</a:t>
            </a:r>
            <a:r>
              <a:rPr lang="fr-FR" dirty="0"/>
              <a:t> « one » computer like a mainframe</a:t>
            </a:r>
          </a:p>
          <a:p>
            <a:pPr lvl="1"/>
            <a:r>
              <a:rPr lang="fr-FR" dirty="0" err="1"/>
              <a:t>Well</a:t>
            </a:r>
            <a:r>
              <a:rPr lang="fr-FR" dirty="0"/>
              <a:t>, back in time, </a:t>
            </a:r>
            <a:r>
              <a:rPr lang="fr-FR" dirty="0" err="1"/>
              <a:t>it</a:t>
            </a:r>
            <a:r>
              <a:rPr lang="fr-FR" dirty="0"/>
              <a:t> </a:t>
            </a:r>
            <a:r>
              <a:rPr lang="fr-FR" dirty="0" err="1"/>
              <a:t>was</a:t>
            </a:r>
            <a:r>
              <a:rPr lang="fr-FR" dirty="0"/>
              <a:t> « one » computer (</a:t>
            </a:r>
            <a:r>
              <a:rPr lang="fr-FR" dirty="0" err="1"/>
              <a:t>Cray</a:t>
            </a:r>
            <a:r>
              <a:rPr lang="fr-FR" dirty="0"/>
              <a:t>, …)</a:t>
            </a:r>
          </a:p>
          <a:p>
            <a:pPr lvl="1"/>
            <a:endParaRPr lang="fr-FR" dirty="0"/>
          </a:p>
          <a:p>
            <a:r>
              <a:rPr lang="fr-FR" dirty="0"/>
              <a:t>Combination of a lot of </a:t>
            </a:r>
            <a:r>
              <a:rPr lang="fr-FR" dirty="0" err="1"/>
              <a:t>small</a:t>
            </a:r>
            <a:r>
              <a:rPr lang="fr-FR" dirty="0"/>
              <a:t> servers (« </a:t>
            </a:r>
            <a:r>
              <a:rPr lang="fr-FR" dirty="0" err="1"/>
              <a:t>nodes</a:t>
            </a:r>
            <a:r>
              <a:rPr lang="fr-FR" dirty="0"/>
              <a:t> »)</a:t>
            </a:r>
          </a:p>
          <a:p>
            <a:pPr lvl="1"/>
            <a:r>
              <a:rPr lang="fr-FR" dirty="0" err="1"/>
              <a:t>Each</a:t>
            </a:r>
            <a:r>
              <a:rPr lang="fr-FR" dirty="0"/>
              <a:t> </a:t>
            </a:r>
            <a:r>
              <a:rPr lang="fr-FR" dirty="0" err="1"/>
              <a:t>will</a:t>
            </a:r>
            <a:r>
              <a:rPr lang="fr-FR" dirty="0"/>
              <a:t> </a:t>
            </a:r>
            <a:r>
              <a:rPr lang="fr-FR" dirty="0" err="1"/>
              <a:t>make</a:t>
            </a:r>
            <a:r>
              <a:rPr lang="fr-FR" dirty="0"/>
              <a:t> </a:t>
            </a:r>
            <a:r>
              <a:rPr lang="fr-FR" dirty="0" err="1"/>
              <a:t>calculus</a:t>
            </a:r>
            <a:endParaRPr lang="fr-FR" dirty="0"/>
          </a:p>
          <a:p>
            <a:pPr lvl="1"/>
            <a:endParaRPr lang="fr-FR" dirty="0"/>
          </a:p>
          <a:p>
            <a:r>
              <a:rPr lang="fr-FR" dirty="0" err="1"/>
              <a:t>Dedicated</a:t>
            </a:r>
            <a:r>
              <a:rPr lang="fr-FR" dirty="0"/>
              <a:t> to </a:t>
            </a:r>
            <a:r>
              <a:rPr lang="fr-FR" dirty="0" err="1"/>
              <a:t>calculate</a:t>
            </a:r>
            <a:endParaRPr lang="fr-FR" dirty="0"/>
          </a:p>
          <a:p>
            <a:pPr lvl="1"/>
            <a:r>
              <a:rPr lang="fr-FR" dirty="0"/>
              <a:t>Code a program, launch </a:t>
            </a:r>
            <a:r>
              <a:rPr lang="fr-FR" dirty="0" err="1"/>
              <a:t>it</a:t>
            </a:r>
            <a:r>
              <a:rPr lang="fr-FR" dirty="0"/>
              <a:t>, </a:t>
            </a:r>
            <a:r>
              <a:rPr lang="fr-FR" dirty="0" err="1"/>
              <a:t>wait</a:t>
            </a:r>
            <a:r>
              <a:rPr lang="fr-FR" dirty="0"/>
              <a:t> a long time for the </a:t>
            </a:r>
            <a:r>
              <a:rPr lang="fr-FR" dirty="0" err="1"/>
              <a:t>result</a:t>
            </a:r>
            <a:r>
              <a:rPr lang="fr-FR" dirty="0"/>
              <a:t>…</a:t>
            </a:r>
          </a:p>
          <a:p>
            <a:pPr lvl="1"/>
            <a:r>
              <a:rPr lang="fr-FR" dirty="0"/>
              <a:t>…like « </a:t>
            </a:r>
            <a:r>
              <a:rPr lang="fr-FR" dirty="0" err="1"/>
              <a:t>calculators</a:t>
            </a:r>
            <a:r>
              <a:rPr lang="fr-FR" dirty="0"/>
              <a:t> » and mainframes in 1</a:t>
            </a:r>
            <a:r>
              <a:rPr lang="fr-FR" baseline="30000" dirty="0"/>
              <a:t>st</a:t>
            </a:r>
            <a:r>
              <a:rPr lang="fr-FR" dirty="0"/>
              <a:t> and 2</a:t>
            </a:r>
            <a:r>
              <a:rPr lang="fr-FR" baseline="30000" dirty="0"/>
              <a:t>nd</a:t>
            </a:r>
            <a:r>
              <a:rPr lang="fr-FR" dirty="0"/>
              <a:t> </a:t>
            </a:r>
            <a:r>
              <a:rPr lang="fr-FR" dirty="0" err="1"/>
              <a:t>generations</a:t>
            </a:r>
            <a:endParaRPr lang="fr-FR" dirty="0"/>
          </a:p>
          <a:p>
            <a:pPr lvl="1"/>
            <a:endParaRPr lang="fr-FR" dirty="0"/>
          </a:p>
          <a:p>
            <a:r>
              <a:rPr lang="fr-FR" dirty="0" err="1"/>
              <a:t>Currently</a:t>
            </a:r>
            <a:r>
              <a:rPr lang="fr-FR" dirty="0"/>
              <a:t> runs </a:t>
            </a:r>
            <a:r>
              <a:rPr lang="fr-FR" dirty="0" err="1"/>
              <a:t>specific</a:t>
            </a:r>
            <a:r>
              <a:rPr lang="fr-FR" dirty="0"/>
              <a:t> OS</a:t>
            </a:r>
          </a:p>
          <a:p>
            <a:pPr lvl="1"/>
            <a:r>
              <a:rPr lang="fr-FR" dirty="0" err="1"/>
              <a:t>Dedicated</a:t>
            </a:r>
            <a:r>
              <a:rPr lang="fr-FR" dirty="0"/>
              <a:t> Linux for HPC (RHCS) and/or softwares (</a:t>
            </a:r>
            <a:r>
              <a:rPr lang="fr-FR" dirty="0" err="1"/>
              <a:t>slurm</a:t>
            </a:r>
            <a:r>
              <a:rPr lang="fr-FR" dirty="0"/>
              <a:t>)</a:t>
            </a:r>
          </a:p>
        </p:txBody>
      </p:sp>
      <p:sp>
        <p:nvSpPr>
          <p:cNvPr id="4" name="Espace réservé du numéro de diapositive 3">
            <a:extLst>
              <a:ext uri="{FF2B5EF4-FFF2-40B4-BE49-F238E27FC236}">
                <a16:creationId xmlns:a16="http://schemas.microsoft.com/office/drawing/2014/main" id="{7870F93C-423E-438E-BCD9-4FBA14EF77E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55</a:t>
            </a:fld>
            <a:endParaRPr lang="fr-FR"/>
          </a:p>
        </p:txBody>
      </p:sp>
    </p:spTree>
    <p:extLst>
      <p:ext uri="{BB962C8B-B14F-4D97-AF65-F5344CB8AC3E}">
        <p14:creationId xmlns:p14="http://schemas.microsoft.com/office/powerpoint/2010/main" val="1201688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345606"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t>Specific case: Embedded Systems / Mobile &amp; IoT</a:t>
            </a:r>
            <a:endParaRPr sz="2800" dirty="0"/>
          </a:p>
        </p:txBody>
      </p:sp>
      <p:sp>
        <p:nvSpPr>
          <p:cNvPr id="2" name="Espace réservé du texte 1">
            <a:extLst>
              <a:ext uri="{FF2B5EF4-FFF2-40B4-BE49-F238E27FC236}">
                <a16:creationId xmlns:a16="http://schemas.microsoft.com/office/drawing/2014/main" id="{CEDD1468-A5EE-4A05-AA05-3F74E71B2F0D}"/>
              </a:ext>
            </a:extLst>
          </p:cNvPr>
          <p:cNvSpPr>
            <a:spLocks noGrp="1"/>
          </p:cNvSpPr>
          <p:nvPr>
            <p:ph type="body" idx="1"/>
          </p:nvPr>
        </p:nvSpPr>
        <p:spPr>
          <a:xfrm>
            <a:off x="457200" y="889150"/>
            <a:ext cx="4355726" cy="4036800"/>
          </a:xfrm>
        </p:spPr>
        <p:txBody>
          <a:bodyPr anchor="ctr"/>
          <a:lstStyle/>
          <a:p>
            <a:r>
              <a:rPr lang="en-US" dirty="0"/>
              <a:t>(Very) Small factors (IoT, Raspberry pi, …)</a:t>
            </a:r>
          </a:p>
          <a:p>
            <a:pPr lvl="1"/>
            <a:endParaRPr lang="en-US" dirty="0"/>
          </a:p>
          <a:p>
            <a:r>
              <a:rPr lang="en-US" dirty="0"/>
              <a:t>Mobile (Tablets, GPS, …) and smartphones</a:t>
            </a:r>
          </a:p>
          <a:p>
            <a:pPr lvl="1"/>
            <a:r>
              <a:rPr lang="en-US" dirty="0"/>
              <a:t>Android</a:t>
            </a:r>
          </a:p>
          <a:p>
            <a:pPr lvl="1"/>
            <a:r>
              <a:rPr lang="en-US" dirty="0"/>
              <a:t>iOS</a:t>
            </a:r>
          </a:p>
          <a:p>
            <a:pPr lvl="1"/>
            <a:r>
              <a:rPr lang="en-US" dirty="0"/>
              <a:t>Windows: Windows IoT, Windows Embedded family (WinCE, …)</a:t>
            </a:r>
          </a:p>
        </p:txBody>
      </p:sp>
      <p:sp>
        <p:nvSpPr>
          <p:cNvPr id="175" name="Google Shape;175;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pic>
        <p:nvPicPr>
          <p:cNvPr id="5" name="Image 4">
            <a:extLst>
              <a:ext uri="{FF2B5EF4-FFF2-40B4-BE49-F238E27FC236}">
                <a16:creationId xmlns:a16="http://schemas.microsoft.com/office/drawing/2014/main" id="{A6EEF64A-3959-4F02-8569-B6B89197BCDD}"/>
              </a:ext>
            </a:extLst>
          </p:cNvPr>
          <p:cNvPicPr>
            <a:picLocks noChangeAspect="1"/>
          </p:cNvPicPr>
          <p:nvPr/>
        </p:nvPicPr>
        <p:blipFill>
          <a:blip r:embed="rId3"/>
          <a:stretch>
            <a:fillRect/>
          </a:stretch>
        </p:blipFill>
        <p:spPr>
          <a:xfrm>
            <a:off x="5234362" y="2819374"/>
            <a:ext cx="3449686" cy="2302357"/>
          </a:xfrm>
          <a:prstGeom prst="rect">
            <a:avLst/>
          </a:prstGeom>
        </p:spPr>
      </p:pic>
      <p:pic>
        <p:nvPicPr>
          <p:cNvPr id="8" name="Image 7">
            <a:extLst>
              <a:ext uri="{FF2B5EF4-FFF2-40B4-BE49-F238E27FC236}">
                <a16:creationId xmlns:a16="http://schemas.microsoft.com/office/drawing/2014/main" id="{44FD1592-067B-4171-BA04-7CED37219ABE}"/>
              </a:ext>
            </a:extLst>
          </p:cNvPr>
          <p:cNvPicPr>
            <a:picLocks noChangeAspect="1"/>
          </p:cNvPicPr>
          <p:nvPr/>
        </p:nvPicPr>
        <p:blipFill>
          <a:blip r:embed="rId4"/>
          <a:stretch>
            <a:fillRect/>
          </a:stretch>
        </p:blipFill>
        <p:spPr>
          <a:xfrm>
            <a:off x="6895573" y="800250"/>
            <a:ext cx="1788475" cy="1788475"/>
          </a:xfrm>
          <a:prstGeom prst="rect">
            <a:avLst/>
          </a:prstGeom>
        </p:spPr>
      </p:pic>
      <p:pic>
        <p:nvPicPr>
          <p:cNvPr id="11" name="Image 10">
            <a:extLst>
              <a:ext uri="{FF2B5EF4-FFF2-40B4-BE49-F238E27FC236}">
                <a16:creationId xmlns:a16="http://schemas.microsoft.com/office/drawing/2014/main" id="{96E1BEDA-D5DC-47E5-9F8F-6271F791D4AC}"/>
              </a:ext>
            </a:extLst>
          </p:cNvPr>
          <p:cNvPicPr>
            <a:picLocks noChangeAspect="1"/>
          </p:cNvPicPr>
          <p:nvPr/>
        </p:nvPicPr>
        <p:blipFill>
          <a:blip r:embed="rId5"/>
          <a:stretch>
            <a:fillRect/>
          </a:stretch>
        </p:blipFill>
        <p:spPr>
          <a:xfrm>
            <a:off x="4946981" y="491725"/>
            <a:ext cx="2087003" cy="2468880"/>
          </a:xfrm>
          <a:prstGeom prst="rect">
            <a:avLst/>
          </a:prstGeom>
        </p:spPr>
      </p:pic>
    </p:spTree>
    <p:extLst>
      <p:ext uri="{BB962C8B-B14F-4D97-AF65-F5344CB8AC3E}">
        <p14:creationId xmlns:p14="http://schemas.microsoft.com/office/powerpoint/2010/main" val="19392174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6"/>
          <p:cNvSpPr txBox="1">
            <a:spLocks noGrp="1"/>
          </p:cNvSpPr>
          <p:nvPr>
            <p:ph type="title"/>
          </p:nvPr>
        </p:nvSpPr>
        <p:spPr>
          <a:xfrm>
            <a:off x="457200" y="205975"/>
            <a:ext cx="8482084"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Specific case: Real-Time</a:t>
            </a:r>
            <a:endParaRPr dirty="0"/>
          </a:p>
        </p:txBody>
      </p:sp>
      <p:sp>
        <p:nvSpPr>
          <p:cNvPr id="175" name="Google Shape;17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grpSp>
        <p:nvGrpSpPr>
          <p:cNvPr id="2" name="Groupe 1">
            <a:extLst>
              <a:ext uri="{FF2B5EF4-FFF2-40B4-BE49-F238E27FC236}">
                <a16:creationId xmlns:a16="http://schemas.microsoft.com/office/drawing/2014/main" id="{8DCB5487-212D-4F05-908E-0D8DDF9BFB05}"/>
              </a:ext>
            </a:extLst>
          </p:cNvPr>
          <p:cNvGrpSpPr/>
          <p:nvPr/>
        </p:nvGrpSpPr>
        <p:grpSpPr>
          <a:xfrm>
            <a:off x="56632" y="1263287"/>
            <a:ext cx="9030736" cy="3000752"/>
            <a:chOff x="0" y="1263287"/>
            <a:chExt cx="9030736" cy="3000752"/>
          </a:xfrm>
        </p:grpSpPr>
        <p:pic>
          <p:nvPicPr>
            <p:cNvPr id="3" name="Image 2">
              <a:extLst>
                <a:ext uri="{FF2B5EF4-FFF2-40B4-BE49-F238E27FC236}">
                  <a16:creationId xmlns:a16="http://schemas.microsoft.com/office/drawing/2014/main" id="{A79AEE3E-AFA5-4EF7-BAD7-BD196318C692}"/>
                </a:ext>
              </a:extLst>
            </p:cNvPr>
            <p:cNvPicPr>
              <a:picLocks noChangeAspect="1"/>
            </p:cNvPicPr>
            <p:nvPr/>
          </p:nvPicPr>
          <p:blipFill>
            <a:blip r:embed="rId3"/>
            <a:stretch>
              <a:fillRect/>
            </a:stretch>
          </p:blipFill>
          <p:spPr>
            <a:xfrm>
              <a:off x="0" y="1263287"/>
              <a:ext cx="4559547" cy="3000752"/>
            </a:xfrm>
            <a:prstGeom prst="rect">
              <a:avLst/>
            </a:prstGeom>
          </p:spPr>
        </p:pic>
        <p:pic>
          <p:nvPicPr>
            <p:cNvPr id="7" name="Image 6">
              <a:extLst>
                <a:ext uri="{FF2B5EF4-FFF2-40B4-BE49-F238E27FC236}">
                  <a16:creationId xmlns:a16="http://schemas.microsoft.com/office/drawing/2014/main" id="{0A1E1967-CD04-41E3-8EDF-13DA760F691F}"/>
                </a:ext>
              </a:extLst>
            </p:cNvPr>
            <p:cNvPicPr>
              <a:picLocks noChangeAspect="1"/>
            </p:cNvPicPr>
            <p:nvPr/>
          </p:nvPicPr>
          <p:blipFill>
            <a:blip r:embed="rId4"/>
            <a:stretch>
              <a:fillRect/>
            </a:stretch>
          </p:blipFill>
          <p:spPr>
            <a:xfrm>
              <a:off x="4639392" y="1263287"/>
              <a:ext cx="4391344" cy="3000752"/>
            </a:xfrm>
            <a:prstGeom prst="rect">
              <a:avLst/>
            </a:prstGeom>
          </p:spPr>
        </p:pic>
      </p:grpSp>
    </p:spTree>
    <p:extLst>
      <p:ext uri="{BB962C8B-B14F-4D97-AF65-F5344CB8AC3E}">
        <p14:creationId xmlns:p14="http://schemas.microsoft.com/office/powerpoint/2010/main" val="3778664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BA21043-8E61-4479-B5B9-BED3ECD8B81A}"/>
              </a:ext>
            </a:extLst>
          </p:cNvPr>
          <p:cNvSpPr>
            <a:spLocks noGrp="1"/>
          </p:cNvSpPr>
          <p:nvPr>
            <p:ph type="title"/>
          </p:nvPr>
        </p:nvSpPr>
        <p:spPr>
          <a:xfrm>
            <a:off x="457199" y="205975"/>
            <a:ext cx="8509379" cy="571500"/>
          </a:xfrm>
        </p:spPr>
        <p:txBody>
          <a:bodyPr/>
          <a:lstStyle/>
          <a:p>
            <a:r>
              <a:rPr lang="en" dirty="0"/>
              <a:t>Specific case: Real-Time</a:t>
            </a:r>
            <a:endParaRPr lang="fr-FR" dirty="0"/>
          </a:p>
        </p:txBody>
      </p:sp>
      <p:sp>
        <p:nvSpPr>
          <p:cNvPr id="3" name="Espace réservé du texte 2">
            <a:extLst>
              <a:ext uri="{FF2B5EF4-FFF2-40B4-BE49-F238E27FC236}">
                <a16:creationId xmlns:a16="http://schemas.microsoft.com/office/drawing/2014/main" id="{91F8530F-D8DE-4673-9446-DFF42D4F4556}"/>
              </a:ext>
            </a:extLst>
          </p:cNvPr>
          <p:cNvSpPr>
            <a:spLocks noGrp="1"/>
          </p:cNvSpPr>
          <p:nvPr>
            <p:ph type="body" idx="1"/>
          </p:nvPr>
        </p:nvSpPr>
        <p:spPr/>
        <p:txBody>
          <a:bodyPr/>
          <a:lstStyle/>
          <a:p>
            <a:pPr marL="457200" lvl="0" indent="-381000" algn="l" rtl="0">
              <a:spcBef>
                <a:spcPts val="600"/>
              </a:spcBef>
              <a:spcAft>
                <a:spcPts val="0"/>
              </a:spcAft>
              <a:buSzPts val="2400"/>
              <a:buChar char="●"/>
            </a:pPr>
            <a:r>
              <a:rPr lang="en" sz="2400" dirty="0"/>
              <a:t>Computer system directly linked to mechanical system</a:t>
            </a:r>
            <a:endParaRPr lang="fr-FR" sz="2400" dirty="0"/>
          </a:p>
          <a:p>
            <a:pPr lvl="1"/>
            <a:r>
              <a:rPr lang="en" i="1" dirty="0"/>
              <a:t>Usually environment with constraints, and/or human life involved</a:t>
            </a:r>
          </a:p>
          <a:p>
            <a:pPr marL="457200" lvl="0" indent="-381000" algn="l" rtl="0">
              <a:spcBef>
                <a:spcPts val="600"/>
              </a:spcBef>
              <a:spcAft>
                <a:spcPts val="0"/>
              </a:spcAft>
              <a:buSzPts val="2400"/>
              <a:buChar char="●"/>
            </a:pPr>
            <a:endParaRPr lang="en" sz="2400" dirty="0"/>
          </a:p>
          <a:p>
            <a:pPr marL="457200" lvl="0" indent="-381000" algn="l" rtl="0">
              <a:spcBef>
                <a:spcPts val="600"/>
              </a:spcBef>
              <a:spcAft>
                <a:spcPts val="0"/>
              </a:spcAft>
              <a:buSzPts val="2400"/>
              <a:buChar char="●"/>
            </a:pPr>
            <a:r>
              <a:rPr lang="en" sz="2400" dirty="0"/>
              <a:t>Dedicated processor: DSP (Digital Signal Processor)</a:t>
            </a:r>
            <a:endParaRPr lang="fr-FR" sz="2400" dirty="0"/>
          </a:p>
          <a:p>
            <a:pPr lvl="1"/>
            <a:r>
              <a:rPr lang="fr-FR" dirty="0"/>
              <a:t>DSP </a:t>
            </a:r>
            <a:r>
              <a:rPr lang="fr-FR" dirty="0" err="1"/>
              <a:t>controls</a:t>
            </a:r>
            <a:r>
              <a:rPr lang="fr-FR" dirty="0"/>
              <a:t> signal (tension, </a:t>
            </a:r>
            <a:r>
              <a:rPr lang="fr-FR" dirty="0" err="1"/>
              <a:t>current</a:t>
            </a:r>
            <a:r>
              <a:rPr lang="fr-FR" dirty="0"/>
              <a:t>, …) </a:t>
            </a:r>
            <a:r>
              <a:rPr lang="fr-FR" dirty="0" err="1"/>
              <a:t>instead</a:t>
            </a:r>
            <a:r>
              <a:rPr lang="fr-FR" dirty="0"/>
              <a:t> of </a:t>
            </a:r>
            <a:r>
              <a:rPr lang="fr-FR" dirty="0" err="1"/>
              <a:t>only</a:t>
            </a:r>
            <a:r>
              <a:rPr lang="fr-FR" dirty="0"/>
              <a:t> bits/bytes</a:t>
            </a:r>
          </a:p>
          <a:p>
            <a:endParaRPr lang="en-US" dirty="0"/>
          </a:p>
          <a:p>
            <a:r>
              <a:rPr lang="en-US" dirty="0"/>
              <a:t>Specific OS for industry and real-time</a:t>
            </a:r>
          </a:p>
          <a:p>
            <a:pPr lvl="1"/>
            <a:r>
              <a:rPr lang="en-US" dirty="0"/>
              <a:t>Must comply with very strict certification (formal verification, …)</a:t>
            </a:r>
          </a:p>
          <a:p>
            <a:pPr lvl="1"/>
            <a:r>
              <a:rPr lang="en-US" dirty="0"/>
              <a:t>Eventually, Linux in real time</a:t>
            </a:r>
          </a:p>
        </p:txBody>
      </p:sp>
      <p:sp>
        <p:nvSpPr>
          <p:cNvPr id="4" name="Espace réservé du numéro de diapositive 3">
            <a:extLst>
              <a:ext uri="{FF2B5EF4-FFF2-40B4-BE49-F238E27FC236}">
                <a16:creationId xmlns:a16="http://schemas.microsoft.com/office/drawing/2014/main" id="{79BC47C6-87B8-488C-9BFE-C1797321F10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58</a:t>
            </a:fld>
            <a:endParaRPr lang="fr-FR"/>
          </a:p>
        </p:txBody>
      </p:sp>
    </p:spTree>
    <p:extLst>
      <p:ext uri="{BB962C8B-B14F-4D97-AF65-F5344CB8AC3E}">
        <p14:creationId xmlns:p14="http://schemas.microsoft.com/office/powerpoint/2010/main" val="2963019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pic>
        <p:nvPicPr>
          <p:cNvPr id="155" name="Google Shape;155;p23" descr="UNIX.png"/>
          <p:cNvPicPr preferRelativeResize="0"/>
          <p:nvPr/>
        </p:nvPicPr>
        <p:blipFill>
          <a:blip r:embed="rId3">
            <a:alphaModFix/>
          </a:blip>
          <a:stretch>
            <a:fillRect/>
          </a:stretch>
        </p:blipFill>
        <p:spPr>
          <a:xfrm>
            <a:off x="4232759" y="71334"/>
            <a:ext cx="4454041" cy="4875317"/>
          </a:xfrm>
          <a:prstGeom prst="rect">
            <a:avLst/>
          </a:prstGeom>
          <a:noFill/>
          <a:ln>
            <a:noFill/>
          </a:ln>
        </p:spPr>
      </p:pic>
      <p:sp>
        <p:nvSpPr>
          <p:cNvPr id="153" name="Google Shape;153;p2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a:t>
            </a:r>
            <a:endParaRPr dirty="0"/>
          </a:p>
        </p:txBody>
      </p:sp>
      <p:sp>
        <p:nvSpPr>
          <p:cNvPr id="7" name="Espace réservé du texte 6">
            <a:extLst>
              <a:ext uri="{FF2B5EF4-FFF2-40B4-BE49-F238E27FC236}">
                <a16:creationId xmlns:a16="http://schemas.microsoft.com/office/drawing/2014/main" id="{F5428AB0-7D73-47E6-B678-DCF52F19CFE3}"/>
              </a:ext>
            </a:extLst>
          </p:cNvPr>
          <p:cNvSpPr>
            <a:spLocks noGrp="1"/>
          </p:cNvSpPr>
          <p:nvPr>
            <p:ph type="body" idx="1"/>
          </p:nvPr>
        </p:nvSpPr>
        <p:spPr>
          <a:xfrm>
            <a:off x="457200" y="889150"/>
            <a:ext cx="3623481" cy="4036800"/>
          </a:xfrm>
        </p:spPr>
        <p:txBody>
          <a:bodyPr/>
          <a:lstStyle/>
          <a:p>
            <a:r>
              <a:rPr lang="fr-FR" dirty="0"/>
              <a:t>[</a:t>
            </a:r>
            <a:r>
              <a:rPr lang="fr-FR" dirty="0" err="1"/>
              <a:t>Core</a:t>
            </a:r>
            <a:r>
              <a:rPr lang="fr-FR" dirty="0"/>
              <a:t> of </a:t>
            </a:r>
            <a:r>
              <a:rPr lang="fr-FR" dirty="0" err="1"/>
              <a:t>this</a:t>
            </a:r>
            <a:r>
              <a:rPr lang="fr-FR" dirty="0"/>
              <a:t> course]</a:t>
            </a:r>
          </a:p>
          <a:p>
            <a:endParaRPr lang="fr-FR" dirty="0"/>
          </a:p>
          <a:p>
            <a:r>
              <a:rPr lang="fr-FR" dirty="0"/>
              <a:t>Big </a:t>
            </a:r>
            <a:r>
              <a:rPr lang="fr-FR" dirty="0" err="1"/>
              <a:t>manufacturers</a:t>
            </a:r>
            <a:r>
              <a:rPr lang="fr-FR" dirty="0"/>
              <a:t> </a:t>
            </a:r>
            <a:r>
              <a:rPr lang="fr-FR" dirty="0" err="1"/>
              <a:t>wrote</a:t>
            </a:r>
            <a:r>
              <a:rPr lang="fr-FR" dirty="0"/>
              <a:t> </a:t>
            </a:r>
            <a:r>
              <a:rPr lang="fr-FR" dirty="0" err="1"/>
              <a:t>their</a:t>
            </a:r>
            <a:r>
              <a:rPr lang="fr-FR" dirty="0"/>
              <a:t> </a:t>
            </a:r>
            <a:r>
              <a:rPr lang="fr-FR" dirty="0" err="1"/>
              <a:t>own</a:t>
            </a:r>
            <a:r>
              <a:rPr lang="fr-FR" dirty="0"/>
              <a:t> UNIX for </a:t>
            </a:r>
            <a:r>
              <a:rPr lang="fr-FR" dirty="0" err="1"/>
              <a:t>their</a:t>
            </a:r>
            <a:r>
              <a:rPr lang="fr-FR" dirty="0"/>
              <a:t> </a:t>
            </a:r>
            <a:r>
              <a:rPr lang="fr-FR" dirty="0" err="1"/>
              <a:t>own</a:t>
            </a:r>
            <a:r>
              <a:rPr lang="fr-FR" dirty="0"/>
              <a:t> CPU architecture</a:t>
            </a:r>
          </a:p>
          <a:p>
            <a:endParaRPr lang="fr-FR" dirty="0"/>
          </a:p>
          <a:p>
            <a:r>
              <a:rPr lang="fr-FR" dirty="0"/>
              <a:t>…compatibility?</a:t>
            </a:r>
          </a:p>
          <a:p>
            <a:pPr lvl="1"/>
            <a:r>
              <a:rPr lang="fr-FR" dirty="0" err="1"/>
              <a:t>Rather</a:t>
            </a:r>
            <a:r>
              <a:rPr lang="fr-FR" dirty="0"/>
              <a:t>…</a:t>
            </a:r>
          </a:p>
        </p:txBody>
      </p:sp>
      <p:sp>
        <p:nvSpPr>
          <p:cNvPr id="154" name="Google Shape;154;p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Tree>
    <p:extLst>
      <p:ext uri="{BB962C8B-B14F-4D97-AF65-F5344CB8AC3E}">
        <p14:creationId xmlns:p14="http://schemas.microsoft.com/office/powerpoint/2010/main" val="1650127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a:t>
            </a:fld>
            <a:endParaRPr lang="fr-F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Tree>
    <p:extLst>
      <p:ext uri="{BB962C8B-B14F-4D97-AF65-F5344CB8AC3E}">
        <p14:creationId xmlns:p14="http://schemas.microsoft.com/office/powerpoint/2010/main" val="12529414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Unixes Jungle</a:t>
            </a:r>
            <a:endParaRPr dirty="0"/>
          </a:p>
        </p:txBody>
      </p:sp>
      <p:sp>
        <p:nvSpPr>
          <p:cNvPr id="161" name="Google Shape;161;p24"/>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1969 – 1979 : Unix 1-6</a:t>
            </a:r>
          </a:p>
          <a:p>
            <a:pPr marL="914400" lvl="1" indent="-342900" algn="l" rtl="0">
              <a:spcBef>
                <a:spcPts val="0"/>
              </a:spcBef>
              <a:spcAft>
                <a:spcPts val="0"/>
              </a:spcAft>
              <a:buSzPts val="1800"/>
              <a:buChar char="○"/>
            </a:pPr>
            <a:r>
              <a:rPr lang="en" i="1" dirty="0"/>
              <a:t>“SVR4” stands for “System V Release 4”</a:t>
            </a:r>
            <a:endParaRPr i="1" dirty="0"/>
          </a:p>
          <a:p>
            <a:pPr marL="457200" lvl="0" indent="-381000" algn="l" rtl="0">
              <a:spcBef>
                <a:spcPts val="0"/>
              </a:spcBef>
              <a:spcAft>
                <a:spcPts val="0"/>
              </a:spcAft>
              <a:buSzPts val="2400"/>
              <a:buChar char="●"/>
            </a:pPr>
            <a:r>
              <a:rPr lang="en" dirty="0"/>
              <a:t>1978 : BSD</a:t>
            </a:r>
            <a:endParaRPr dirty="0"/>
          </a:p>
          <a:p>
            <a:pPr marL="457200" lvl="0" indent="-381000" algn="l" rtl="0">
              <a:spcBef>
                <a:spcPts val="0"/>
              </a:spcBef>
              <a:spcAft>
                <a:spcPts val="0"/>
              </a:spcAft>
              <a:buSzPts val="2400"/>
              <a:buChar char="●"/>
            </a:pPr>
            <a:r>
              <a:rPr lang="en" dirty="0"/>
              <a:t>1992 : FreeBSD, 4.4 BSD, NetBSD</a:t>
            </a:r>
            <a:endParaRPr dirty="0"/>
          </a:p>
          <a:p>
            <a:pPr marL="457200" lvl="0" indent="-381000" algn="l" rtl="0">
              <a:spcBef>
                <a:spcPts val="0"/>
              </a:spcBef>
              <a:spcAft>
                <a:spcPts val="0"/>
              </a:spcAft>
              <a:buSzPts val="2400"/>
              <a:buChar char="●"/>
            </a:pPr>
            <a:r>
              <a:rPr lang="en" dirty="0"/>
              <a:t>1994 : OpenBSD</a:t>
            </a:r>
            <a:endParaRPr dirty="0"/>
          </a:p>
          <a:p>
            <a:pPr marL="457200" lvl="0" indent="-381000" algn="l" rtl="0">
              <a:spcBef>
                <a:spcPts val="0"/>
              </a:spcBef>
              <a:spcAft>
                <a:spcPts val="0"/>
              </a:spcAft>
              <a:buSzPts val="2400"/>
              <a:buChar char="●"/>
            </a:pPr>
            <a:r>
              <a:rPr lang="en" dirty="0"/>
              <a:t>1987 : NextStep</a:t>
            </a:r>
            <a:endParaRPr dirty="0"/>
          </a:p>
          <a:p>
            <a:pPr marL="457200" lvl="0" indent="-381000" algn="l" rtl="0">
              <a:spcBef>
                <a:spcPts val="0"/>
              </a:spcBef>
              <a:spcAft>
                <a:spcPts val="0"/>
              </a:spcAft>
              <a:buSzPts val="2400"/>
              <a:buChar char="●"/>
            </a:pPr>
            <a:r>
              <a:rPr lang="en" dirty="0"/>
              <a:t>2001 : Mac OS X</a:t>
            </a:r>
            <a:endParaRPr dirty="0"/>
          </a:p>
          <a:p>
            <a:pPr marL="457200" lvl="0" indent="-381000" algn="l" rtl="0">
              <a:spcBef>
                <a:spcPts val="0"/>
              </a:spcBef>
              <a:spcAft>
                <a:spcPts val="0"/>
              </a:spcAft>
              <a:buSzPts val="2400"/>
              <a:buChar char="●"/>
            </a:pPr>
            <a:r>
              <a:rPr lang="en" dirty="0"/>
              <a:t>1987 : Minix</a:t>
            </a:r>
            <a:endParaRPr dirty="0"/>
          </a:p>
          <a:p>
            <a:pPr marL="457200" lvl="0" indent="-381000" algn="l" rtl="0">
              <a:spcBef>
                <a:spcPts val="0"/>
              </a:spcBef>
              <a:spcAft>
                <a:spcPts val="0"/>
              </a:spcAft>
              <a:buSzPts val="2400"/>
              <a:buChar char="●"/>
            </a:pPr>
            <a:r>
              <a:rPr lang="en" dirty="0"/>
              <a:t>1991 : Linux</a:t>
            </a:r>
            <a:endParaRPr dirty="0"/>
          </a:p>
        </p:txBody>
      </p:sp>
      <p:sp>
        <p:nvSpPr>
          <p:cNvPr id="162" name="Google Shape;16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extLst>
      <p:ext uri="{BB962C8B-B14F-4D97-AF65-F5344CB8AC3E}">
        <p14:creationId xmlns:p14="http://schemas.microsoft.com/office/powerpoint/2010/main" val="3295148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52D46C-AC3D-4780-BC97-334B90C23DC5}"/>
              </a:ext>
            </a:extLst>
          </p:cNvPr>
          <p:cNvSpPr>
            <a:spLocks noGrp="1"/>
          </p:cNvSpPr>
          <p:nvPr>
            <p:ph type="title"/>
          </p:nvPr>
        </p:nvSpPr>
        <p:spPr/>
        <p:txBody>
          <a:bodyPr/>
          <a:lstStyle/>
          <a:p>
            <a:r>
              <a:rPr lang="fr-FR" dirty="0"/>
              <a:t>UNIX / POSIX</a:t>
            </a:r>
          </a:p>
        </p:txBody>
      </p:sp>
      <p:sp>
        <p:nvSpPr>
          <p:cNvPr id="3" name="Espace réservé du texte 2">
            <a:extLst>
              <a:ext uri="{FF2B5EF4-FFF2-40B4-BE49-F238E27FC236}">
                <a16:creationId xmlns:a16="http://schemas.microsoft.com/office/drawing/2014/main" id="{79689945-1A3C-4300-8390-2C062E572BE5}"/>
              </a:ext>
            </a:extLst>
          </p:cNvPr>
          <p:cNvSpPr>
            <a:spLocks noGrp="1"/>
          </p:cNvSpPr>
          <p:nvPr>
            <p:ph type="body" idx="1"/>
          </p:nvPr>
        </p:nvSpPr>
        <p:spPr/>
        <p:txBody>
          <a:bodyPr/>
          <a:lstStyle/>
          <a:p>
            <a:r>
              <a:rPr lang="fr-FR" dirty="0"/>
              <a:t>POSIX (Portable Operating System Interface)</a:t>
            </a:r>
          </a:p>
          <a:p>
            <a:pPr lvl="1"/>
            <a:r>
              <a:rPr lang="fr-FR" dirty="0"/>
              <a:t>UNIX </a:t>
            </a:r>
            <a:r>
              <a:rPr lang="fr-FR" dirty="0" err="1"/>
              <a:t>was</a:t>
            </a:r>
            <a:r>
              <a:rPr lang="fr-FR" dirty="0"/>
              <a:t> the </a:t>
            </a:r>
            <a:r>
              <a:rPr lang="fr-FR" dirty="0" err="1"/>
              <a:t>perfect</a:t>
            </a:r>
            <a:r>
              <a:rPr lang="fr-FR" dirty="0"/>
              <a:t> candidate</a:t>
            </a:r>
          </a:p>
          <a:p>
            <a:pPr lvl="1"/>
            <a:endParaRPr lang="fr-FR" dirty="0"/>
          </a:p>
          <a:p>
            <a:r>
              <a:rPr lang="fr-FR" dirty="0"/>
              <a:t>Family of standards for </a:t>
            </a:r>
            <a:r>
              <a:rPr lang="fr-FR" dirty="0" err="1"/>
              <a:t>maintining</a:t>
            </a:r>
            <a:r>
              <a:rPr lang="fr-FR" dirty="0"/>
              <a:t> compatibility </a:t>
            </a:r>
            <a:r>
              <a:rPr lang="fr-FR" dirty="0" err="1"/>
              <a:t>between</a:t>
            </a:r>
            <a:r>
              <a:rPr lang="fr-FR" dirty="0"/>
              <a:t> OS</a:t>
            </a:r>
          </a:p>
          <a:p>
            <a:pPr lvl="1"/>
            <a:r>
              <a:rPr lang="fr-FR" dirty="0" err="1"/>
              <a:t>Functionalities</a:t>
            </a:r>
            <a:r>
              <a:rPr lang="fr-FR" dirty="0"/>
              <a:t>, </a:t>
            </a:r>
            <a:r>
              <a:rPr lang="fr-FR" dirty="0" err="1"/>
              <a:t>Functions</a:t>
            </a:r>
            <a:r>
              <a:rPr lang="fr-FR" dirty="0"/>
              <a:t> and </a:t>
            </a:r>
            <a:r>
              <a:rPr lang="fr-FR" dirty="0" err="1"/>
              <a:t>Syscalls</a:t>
            </a:r>
            <a:r>
              <a:rPr lang="fr-FR" dirty="0"/>
              <a:t>, </a:t>
            </a:r>
            <a:r>
              <a:rPr lang="fr-FR" dirty="0" err="1"/>
              <a:t>Commands</a:t>
            </a:r>
            <a:r>
              <a:rPr lang="fr-FR" dirty="0"/>
              <a:t>, </a:t>
            </a:r>
            <a:r>
              <a:rPr lang="fr-FR" dirty="0" err="1"/>
              <a:t>Libraries</a:t>
            </a:r>
            <a:r>
              <a:rPr lang="fr-FR" dirty="0"/>
              <a:t>, …</a:t>
            </a:r>
          </a:p>
          <a:p>
            <a:pPr lvl="1"/>
            <a:r>
              <a:rPr lang="fr-FR" dirty="0"/>
              <a:t>Not </a:t>
            </a:r>
            <a:r>
              <a:rPr lang="fr-FR" dirty="0" err="1"/>
              <a:t>every</a:t>
            </a:r>
            <a:r>
              <a:rPr lang="fr-FR" dirty="0"/>
              <a:t> UNIX &amp; Linux </a:t>
            </a:r>
            <a:r>
              <a:rPr lang="fr-FR" dirty="0" err="1"/>
              <a:t>is</a:t>
            </a:r>
            <a:r>
              <a:rPr lang="fr-FR" dirty="0"/>
              <a:t> </a:t>
            </a:r>
            <a:r>
              <a:rPr lang="fr-FR" dirty="0" err="1"/>
              <a:t>completely</a:t>
            </a:r>
            <a:r>
              <a:rPr lang="fr-FR" dirty="0"/>
              <a:t> POSIX</a:t>
            </a:r>
          </a:p>
          <a:p>
            <a:pPr lvl="1"/>
            <a:endParaRPr lang="fr-FR" dirty="0"/>
          </a:p>
          <a:p>
            <a:r>
              <a:rPr lang="fr-FR" dirty="0"/>
              <a:t>Non-UNIX OS can </a:t>
            </a:r>
            <a:r>
              <a:rPr lang="fr-FR" dirty="0" err="1"/>
              <a:t>be</a:t>
            </a:r>
            <a:r>
              <a:rPr lang="fr-FR" dirty="0"/>
              <a:t> POSIX compliant </a:t>
            </a:r>
            <a:r>
              <a:rPr lang="fr-FR" sz="2000" dirty="0"/>
              <a:t>(or at least </a:t>
            </a:r>
            <a:r>
              <a:rPr lang="fr-FR" sz="2000" dirty="0" err="1"/>
              <a:t>partially</a:t>
            </a:r>
            <a:r>
              <a:rPr lang="fr-FR" sz="2000" dirty="0"/>
              <a:t>)</a:t>
            </a:r>
          </a:p>
          <a:p>
            <a:pPr lvl="1"/>
            <a:r>
              <a:rPr lang="fr-FR" dirty="0"/>
              <a:t>Windows (WSL, POSIX </a:t>
            </a:r>
            <a:r>
              <a:rPr lang="fr-FR" dirty="0" err="1"/>
              <a:t>subsystem</a:t>
            </a:r>
            <a:r>
              <a:rPr lang="fr-FR" dirty="0"/>
              <a:t>, …)</a:t>
            </a:r>
          </a:p>
          <a:p>
            <a:pPr lvl="1"/>
            <a:r>
              <a:rPr lang="fr-FR" dirty="0"/>
              <a:t>z/OS (USS/UNIX System Services)</a:t>
            </a:r>
          </a:p>
        </p:txBody>
      </p:sp>
      <p:sp>
        <p:nvSpPr>
          <p:cNvPr id="4" name="Espace réservé du numéro de diapositive 3">
            <a:extLst>
              <a:ext uri="{FF2B5EF4-FFF2-40B4-BE49-F238E27FC236}">
                <a16:creationId xmlns:a16="http://schemas.microsoft.com/office/drawing/2014/main" id="{2AAF9872-6666-44C1-BD29-F6082D9BC79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61</a:t>
            </a:fld>
            <a:endParaRPr lang="fr-FR"/>
          </a:p>
        </p:txBody>
      </p:sp>
    </p:spTree>
    <p:extLst>
      <p:ext uri="{BB962C8B-B14F-4D97-AF65-F5344CB8AC3E}">
        <p14:creationId xmlns:p14="http://schemas.microsoft.com/office/powerpoint/2010/main" val="2992808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1C1001-32F8-42D2-9EA2-5D716C3FA954}"/>
              </a:ext>
            </a:extLst>
          </p:cNvPr>
          <p:cNvSpPr>
            <a:spLocks noGrp="1"/>
          </p:cNvSpPr>
          <p:nvPr>
            <p:ph type="title"/>
          </p:nvPr>
        </p:nvSpPr>
        <p:spPr/>
        <p:txBody>
          <a:bodyPr/>
          <a:lstStyle/>
          <a:p>
            <a:r>
              <a:rPr lang="fr-FR" dirty="0" err="1"/>
              <a:t>Standardization</a:t>
            </a:r>
            <a:r>
              <a:rPr lang="fr-FR" dirty="0"/>
              <a:t> &amp; </a:t>
            </a:r>
            <a:r>
              <a:rPr lang="fr-FR" dirty="0" err="1"/>
              <a:t>Portability</a:t>
            </a:r>
            <a:endParaRPr lang="fr-FR" dirty="0"/>
          </a:p>
        </p:txBody>
      </p:sp>
      <p:sp>
        <p:nvSpPr>
          <p:cNvPr id="21" name="Espace réservé du texte 20">
            <a:extLst>
              <a:ext uri="{FF2B5EF4-FFF2-40B4-BE49-F238E27FC236}">
                <a16:creationId xmlns:a16="http://schemas.microsoft.com/office/drawing/2014/main" id="{245BBE64-C2EE-428F-BC50-7F052E714447}"/>
              </a:ext>
            </a:extLst>
          </p:cNvPr>
          <p:cNvSpPr>
            <a:spLocks noGrp="1"/>
          </p:cNvSpPr>
          <p:nvPr>
            <p:ph type="body" idx="1"/>
          </p:nvPr>
        </p:nvSpPr>
        <p:spPr/>
        <p:txBody>
          <a:bodyPr/>
          <a:lstStyle/>
          <a:p>
            <a:r>
              <a:rPr lang="fr-FR" dirty="0"/>
              <a:t>POSIX </a:t>
            </a:r>
            <a:r>
              <a:rPr lang="fr-FR" dirty="0" err="1"/>
              <a:t>helps</a:t>
            </a:r>
            <a:r>
              <a:rPr lang="fr-FR" dirty="0"/>
              <a:t> to </a:t>
            </a:r>
            <a:r>
              <a:rPr lang="fr-FR" dirty="0" err="1"/>
              <a:t>maintain</a:t>
            </a:r>
            <a:r>
              <a:rPr lang="fr-FR" dirty="0"/>
              <a:t> a standard layer and </a:t>
            </a:r>
            <a:r>
              <a:rPr lang="fr-FR" dirty="0" err="1"/>
              <a:t>common</a:t>
            </a:r>
            <a:r>
              <a:rPr lang="fr-FR" dirty="0"/>
              <a:t> </a:t>
            </a:r>
            <a:r>
              <a:rPr lang="fr-FR" dirty="0" err="1"/>
              <a:t>mechanisms</a:t>
            </a:r>
            <a:endParaRPr lang="fr-FR" dirty="0"/>
          </a:p>
          <a:p>
            <a:pPr lvl="1"/>
            <a:r>
              <a:rPr lang="fr-FR" dirty="0"/>
              <a:t>Programs are « </a:t>
            </a:r>
            <a:r>
              <a:rPr lang="fr-FR" dirty="0" err="1"/>
              <a:t>easier</a:t>
            </a:r>
            <a:r>
              <a:rPr lang="fr-FR" dirty="0"/>
              <a:t> » to port on </a:t>
            </a:r>
            <a:r>
              <a:rPr lang="fr-FR" dirty="0" err="1"/>
              <a:t>various</a:t>
            </a:r>
            <a:r>
              <a:rPr lang="fr-FR" dirty="0"/>
              <a:t> OS</a:t>
            </a:r>
          </a:p>
          <a:p>
            <a:pPr lvl="1"/>
            <a:r>
              <a:rPr lang="fr-FR" i="1" dirty="0"/>
              <a:t>(</a:t>
            </a:r>
            <a:r>
              <a:rPr lang="fr-FR" i="1" dirty="0" err="1"/>
              <a:t>well</a:t>
            </a:r>
            <a:r>
              <a:rPr lang="fr-FR" i="1" dirty="0"/>
              <a:t> « </a:t>
            </a:r>
            <a:r>
              <a:rPr lang="fr-FR" i="1" dirty="0" err="1"/>
              <a:t>easier</a:t>
            </a:r>
            <a:r>
              <a:rPr lang="fr-FR" i="1" dirty="0"/>
              <a:t> » </a:t>
            </a:r>
            <a:r>
              <a:rPr lang="fr-FR" i="1" dirty="0" err="1"/>
              <a:t>may</a:t>
            </a:r>
            <a:r>
              <a:rPr lang="fr-FR" i="1" dirty="0"/>
              <a:t> not </a:t>
            </a:r>
            <a:r>
              <a:rPr lang="fr-FR" i="1" dirty="0" err="1"/>
              <a:t>be</a:t>
            </a:r>
            <a:r>
              <a:rPr lang="fr-FR" i="1" dirty="0"/>
              <a:t> </a:t>
            </a:r>
            <a:r>
              <a:rPr lang="fr-FR" i="1" dirty="0" err="1"/>
              <a:t>so</a:t>
            </a:r>
            <a:r>
              <a:rPr lang="fr-FR" i="1" dirty="0"/>
              <a:t> </a:t>
            </a:r>
            <a:r>
              <a:rPr lang="fr-FR" i="1" dirty="0" err="1"/>
              <a:t>easy</a:t>
            </a:r>
            <a:r>
              <a:rPr lang="fr-FR" i="1" dirty="0"/>
              <a:t>…)</a:t>
            </a:r>
          </a:p>
        </p:txBody>
      </p:sp>
      <p:sp>
        <p:nvSpPr>
          <p:cNvPr id="4" name="Espace réservé du numéro de diapositive 3">
            <a:extLst>
              <a:ext uri="{FF2B5EF4-FFF2-40B4-BE49-F238E27FC236}">
                <a16:creationId xmlns:a16="http://schemas.microsoft.com/office/drawing/2014/main" id="{7BC80AA2-E834-40F3-90E6-0D2455148B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62</a:t>
            </a:fld>
            <a:endParaRPr lang="fr-FR"/>
          </a:p>
        </p:txBody>
      </p:sp>
      <p:grpSp>
        <p:nvGrpSpPr>
          <p:cNvPr id="13" name="Groupe 12">
            <a:extLst>
              <a:ext uri="{FF2B5EF4-FFF2-40B4-BE49-F238E27FC236}">
                <a16:creationId xmlns:a16="http://schemas.microsoft.com/office/drawing/2014/main" id="{82F0D17C-1957-41FB-90E8-B69FEEC46992}"/>
              </a:ext>
            </a:extLst>
          </p:cNvPr>
          <p:cNvGrpSpPr/>
          <p:nvPr/>
        </p:nvGrpSpPr>
        <p:grpSpPr>
          <a:xfrm>
            <a:off x="1594096" y="2643912"/>
            <a:ext cx="5955807" cy="2282038"/>
            <a:chOff x="-5383" y="2195941"/>
            <a:chExt cx="5955807" cy="2282038"/>
          </a:xfrm>
        </p:grpSpPr>
        <p:grpSp>
          <p:nvGrpSpPr>
            <p:cNvPr id="5" name="Groupe 4">
              <a:extLst>
                <a:ext uri="{FF2B5EF4-FFF2-40B4-BE49-F238E27FC236}">
                  <a16:creationId xmlns:a16="http://schemas.microsoft.com/office/drawing/2014/main" id="{31674892-E206-48AF-A94F-4AA914D4B048}"/>
                </a:ext>
              </a:extLst>
            </p:cNvPr>
            <p:cNvGrpSpPr/>
            <p:nvPr/>
          </p:nvGrpSpPr>
          <p:grpSpPr>
            <a:xfrm>
              <a:off x="3193576" y="2195941"/>
              <a:ext cx="2756848" cy="2129049"/>
              <a:chOff x="3193576" y="2906524"/>
              <a:chExt cx="2756848" cy="2129049"/>
            </a:xfrm>
          </p:grpSpPr>
          <p:sp>
            <p:nvSpPr>
              <p:cNvPr id="8" name="Rectangle 7">
                <a:extLst>
                  <a:ext uri="{FF2B5EF4-FFF2-40B4-BE49-F238E27FC236}">
                    <a16:creationId xmlns:a16="http://schemas.microsoft.com/office/drawing/2014/main" id="{DC808000-16F5-41CB-B67E-6DAFEBF847AA}"/>
                  </a:ext>
                </a:extLst>
              </p:cNvPr>
              <p:cNvSpPr/>
              <p:nvPr/>
            </p:nvSpPr>
            <p:spPr>
              <a:xfrm>
                <a:off x="3193576" y="2906524"/>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Applications</a:t>
                </a:r>
              </a:p>
            </p:txBody>
          </p:sp>
          <p:sp>
            <p:nvSpPr>
              <p:cNvPr id="9" name="Rectangle 8">
                <a:extLst>
                  <a:ext uri="{FF2B5EF4-FFF2-40B4-BE49-F238E27FC236}">
                    <a16:creationId xmlns:a16="http://schemas.microsoft.com/office/drawing/2014/main" id="{93CBCB57-39D7-40E7-8E19-03475B976740}"/>
                  </a:ext>
                </a:extLst>
              </p:cNvPr>
              <p:cNvSpPr/>
              <p:nvPr/>
            </p:nvSpPr>
            <p:spPr>
              <a:xfrm>
                <a:off x="3193576" y="3616207"/>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Operating System</a:t>
                </a:r>
              </a:p>
            </p:txBody>
          </p:sp>
          <p:sp>
            <p:nvSpPr>
              <p:cNvPr id="10" name="Rectangle 9">
                <a:extLst>
                  <a:ext uri="{FF2B5EF4-FFF2-40B4-BE49-F238E27FC236}">
                    <a16:creationId xmlns:a16="http://schemas.microsoft.com/office/drawing/2014/main" id="{A99E2874-CE31-4AD7-967C-26808E564942}"/>
                  </a:ext>
                </a:extLst>
              </p:cNvPr>
              <p:cNvSpPr/>
              <p:nvPr/>
            </p:nvSpPr>
            <p:spPr>
              <a:xfrm>
                <a:off x="3193576" y="4325890"/>
                <a:ext cx="2756848" cy="7096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Hardware</a:t>
                </a:r>
              </a:p>
            </p:txBody>
          </p:sp>
        </p:grpSp>
        <p:sp>
          <p:nvSpPr>
            <p:cNvPr id="19" name="ZoneTexte 18">
              <a:extLst>
                <a:ext uri="{FF2B5EF4-FFF2-40B4-BE49-F238E27FC236}">
                  <a16:creationId xmlns:a16="http://schemas.microsoft.com/office/drawing/2014/main" id="{9DE97C87-278F-4BE5-9B5B-5882C22FFE0F}"/>
                </a:ext>
              </a:extLst>
            </p:cNvPr>
            <p:cNvSpPr txBox="1"/>
            <p:nvPr/>
          </p:nvSpPr>
          <p:spPr>
            <a:xfrm>
              <a:off x="-5383" y="2350727"/>
              <a:ext cx="2685198" cy="400110"/>
            </a:xfrm>
            <a:prstGeom prst="rect">
              <a:avLst/>
            </a:prstGeom>
            <a:noFill/>
          </p:spPr>
          <p:txBody>
            <a:bodyPr wrap="square" rtlCol="0">
              <a:spAutoFit/>
            </a:bodyPr>
            <a:lstStyle/>
            <a:p>
              <a:pPr algn="ctr"/>
              <a:r>
                <a:rPr lang="fr-FR" sz="2000" dirty="0"/>
                <a:t>Portable applications</a:t>
              </a:r>
            </a:p>
          </p:txBody>
        </p:sp>
        <p:sp>
          <p:nvSpPr>
            <p:cNvPr id="3" name="Flèche : bas 2">
              <a:extLst>
                <a:ext uri="{FF2B5EF4-FFF2-40B4-BE49-F238E27FC236}">
                  <a16:creationId xmlns:a16="http://schemas.microsoft.com/office/drawing/2014/main" id="{BA0A10E6-11CD-4F90-83B1-91B525BAC742}"/>
                </a:ext>
              </a:extLst>
            </p:cNvPr>
            <p:cNvSpPr/>
            <p:nvPr/>
          </p:nvSpPr>
          <p:spPr>
            <a:xfrm rot="10800000">
              <a:off x="2679816" y="2216008"/>
              <a:ext cx="290014" cy="2088913"/>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EED534E3-FF01-477E-9927-EDAF2031A906}"/>
                </a:ext>
              </a:extLst>
            </p:cNvPr>
            <p:cNvSpPr txBox="1"/>
            <p:nvPr/>
          </p:nvSpPr>
          <p:spPr>
            <a:xfrm>
              <a:off x="-5383" y="3462316"/>
              <a:ext cx="2685198" cy="1015663"/>
            </a:xfrm>
            <a:prstGeom prst="rect">
              <a:avLst/>
            </a:prstGeom>
            <a:noFill/>
          </p:spPr>
          <p:txBody>
            <a:bodyPr wrap="square" rtlCol="0">
              <a:spAutoFit/>
            </a:bodyPr>
            <a:lstStyle/>
            <a:p>
              <a:pPr algn="ctr"/>
              <a:r>
                <a:rPr lang="fr-FR" sz="2000" dirty="0" err="1"/>
                <a:t>Specific</a:t>
              </a:r>
              <a:r>
                <a:rPr lang="fr-FR" sz="2000" dirty="0"/>
                <a:t> applications</a:t>
              </a:r>
            </a:p>
            <a:p>
              <a:pPr algn="ctr"/>
              <a:r>
                <a:rPr lang="fr-FR" sz="2000" dirty="0"/>
                <a:t>(</a:t>
              </a:r>
              <a:r>
                <a:rPr lang="fr-FR" sz="2000" dirty="0" err="1"/>
                <a:t>dedicated</a:t>
              </a:r>
              <a:r>
                <a:rPr lang="fr-FR" sz="2000" dirty="0"/>
                <a:t> to hardware)</a:t>
              </a:r>
            </a:p>
          </p:txBody>
        </p:sp>
      </p:grpSp>
    </p:spTree>
    <p:extLst>
      <p:ext uri="{BB962C8B-B14F-4D97-AF65-F5344CB8AC3E}">
        <p14:creationId xmlns:p14="http://schemas.microsoft.com/office/powerpoint/2010/main" val="18261128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7200" y="2286000"/>
            <a:ext cx="82296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 is inside an OS?</a:t>
            </a:r>
            <a:endParaRPr/>
          </a:p>
        </p:txBody>
      </p:sp>
      <p:sp>
        <p:nvSpPr>
          <p:cNvPr id="196" name="Google Shape;19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Inside the OS</a:t>
            </a:r>
            <a:endParaRPr/>
          </a:p>
        </p:txBody>
      </p:sp>
      <p:sp>
        <p:nvSpPr>
          <p:cNvPr id="202" name="Google Shape;202;p30"/>
          <p:cNvSpPr txBox="1">
            <a:spLocks noGrp="1"/>
          </p:cNvSpPr>
          <p:nvPr>
            <p:ph type="body" idx="1"/>
          </p:nvPr>
        </p:nvSpPr>
        <p:spPr>
          <a:xfrm>
            <a:off x="457200" y="889150"/>
            <a:ext cx="8229600" cy="4036800"/>
          </a:xfrm>
          <a:prstGeom prst="rect">
            <a:avLst/>
          </a:prstGeom>
        </p:spPr>
        <p:txBody>
          <a:bodyPr spcFirstLastPara="1" wrap="square" lIns="91425" tIns="91425" rIns="91425" bIns="91425" anchor="ctr" anchorCtr="0">
            <a:noAutofit/>
          </a:bodyPr>
          <a:lstStyle/>
          <a:p>
            <a:pPr marL="457200" lvl="0" indent="-381000" algn="l" rtl="0">
              <a:spcBef>
                <a:spcPts val="600"/>
              </a:spcBef>
              <a:spcAft>
                <a:spcPts val="0"/>
              </a:spcAft>
              <a:buSzPts val="2400"/>
              <a:buChar char="●"/>
            </a:pPr>
            <a:r>
              <a:rPr lang="en" dirty="0"/>
              <a:t>Kernel: basic functionalities, syscalls</a:t>
            </a:r>
          </a:p>
          <a:p>
            <a:pPr lvl="1" indent="-381000">
              <a:spcBef>
                <a:spcPts val="600"/>
              </a:spcBef>
              <a:buSzPts val="2400"/>
              <a:buChar char="●"/>
            </a:pPr>
            <a:endParaRPr dirty="0"/>
          </a:p>
          <a:p>
            <a:pPr marL="457200" lvl="0" indent="-381000" algn="l" rtl="0">
              <a:spcBef>
                <a:spcPts val="0"/>
              </a:spcBef>
              <a:spcAft>
                <a:spcPts val="0"/>
              </a:spcAft>
              <a:buSzPts val="2400"/>
              <a:buChar char="●"/>
            </a:pPr>
            <a:r>
              <a:rPr lang="en" dirty="0"/>
              <a:t>Services: Accounts (login, nsswitch), Display Service</a:t>
            </a:r>
          </a:p>
          <a:p>
            <a:pPr lvl="1" indent="-381000">
              <a:buSzPts val="2400"/>
              <a:buChar char="●"/>
            </a:pPr>
            <a:endParaRPr dirty="0"/>
          </a:p>
          <a:p>
            <a:pPr marL="457200" lvl="0" indent="-381000" algn="l" rtl="0">
              <a:spcBef>
                <a:spcPts val="0"/>
              </a:spcBef>
              <a:spcAft>
                <a:spcPts val="0"/>
              </a:spcAft>
              <a:buSzPts val="2400"/>
              <a:buChar char="●"/>
            </a:pPr>
            <a:r>
              <a:rPr lang="en" dirty="0"/>
              <a:t>Libraries</a:t>
            </a:r>
            <a:r>
              <a:rPr lang="en" dirty="0">
                <a:solidFill>
                  <a:schemeClr val="dk1"/>
                </a:solidFill>
              </a:rPr>
              <a:t>: support functions, APIs (libc, libm, OpenGL)</a:t>
            </a:r>
          </a:p>
          <a:p>
            <a:pPr lvl="1" indent="-381000">
              <a:buSzPts val="2400"/>
              <a:buChar char="●"/>
            </a:pPr>
            <a:endParaRPr dirty="0"/>
          </a:p>
          <a:p>
            <a:pPr marL="457200" lvl="0" indent="-381000" algn="l" rtl="0">
              <a:spcBef>
                <a:spcPts val="0"/>
              </a:spcBef>
              <a:spcAft>
                <a:spcPts val="0"/>
              </a:spcAft>
              <a:buSzPts val="2400"/>
              <a:buChar char="●"/>
            </a:pPr>
            <a:r>
              <a:rPr lang="en" dirty="0"/>
              <a:t>Applications: Web browser, Text Editor, Shell</a:t>
            </a:r>
          </a:p>
          <a:p>
            <a:pPr lvl="1" indent="-381000">
              <a:buSzPts val="2400"/>
              <a:buChar char="●"/>
            </a:pPr>
            <a:endParaRPr dirty="0"/>
          </a:p>
          <a:p>
            <a:pPr marL="457200" lvl="0" indent="-381000" algn="l" rtl="0">
              <a:spcBef>
                <a:spcPts val="0"/>
              </a:spcBef>
              <a:spcAft>
                <a:spcPts val="0"/>
              </a:spcAft>
              <a:buSzPts val="2400"/>
              <a:buChar char="●"/>
            </a:pPr>
            <a:r>
              <a:rPr lang="en" dirty="0"/>
              <a:t>Support Applications: Terminal Emulator</a:t>
            </a:r>
            <a:endParaRPr dirty="0"/>
          </a:p>
        </p:txBody>
      </p:sp>
      <p:sp>
        <p:nvSpPr>
          <p:cNvPr id="203" name="Google Shape;203;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is a kernel?</a:t>
            </a:r>
            <a:endParaRPr/>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 dirty="0"/>
              <a:t>Software that runs in privileged mode</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“Heart” of the system</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Critical part (no error allowed inside)</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Delivers the first abstractions</a:t>
            </a:r>
            <a:endParaRPr dirty="0"/>
          </a:p>
          <a:p>
            <a:pPr marL="914400" lvl="1" indent="-342900" algn="l" rtl="0">
              <a:spcBef>
                <a:spcPts val="0"/>
              </a:spcBef>
              <a:spcAft>
                <a:spcPts val="0"/>
              </a:spcAft>
              <a:buSzPts val="1800"/>
              <a:buChar char="○"/>
            </a:pPr>
            <a:r>
              <a:rPr lang="en" dirty="0"/>
              <a:t>Hardware independence</a:t>
            </a:r>
            <a:endParaRPr dirty="0"/>
          </a:p>
          <a:p>
            <a:pPr marL="914400" lvl="1" indent="-342900" algn="l" rtl="0">
              <a:spcBef>
                <a:spcPts val="0"/>
              </a:spcBef>
              <a:spcAft>
                <a:spcPts val="0"/>
              </a:spcAft>
              <a:buSzPts val="1800"/>
              <a:buChar char="○"/>
            </a:pPr>
            <a:r>
              <a:rPr lang="en" dirty="0"/>
              <a:t>Basic resources management</a:t>
            </a:r>
            <a:endParaRPr dirty="0"/>
          </a:p>
          <a:p>
            <a:pPr lvl="1" indent="-381000">
              <a:buSzPts val="2400"/>
              <a:buChar char="●"/>
            </a:pPr>
            <a:endParaRPr lang="en" dirty="0"/>
          </a:p>
          <a:p>
            <a:pPr marL="457200" lvl="0" indent="-381000" algn="l" rtl="0">
              <a:spcBef>
                <a:spcPts val="0"/>
              </a:spcBef>
              <a:spcAft>
                <a:spcPts val="0"/>
              </a:spcAft>
              <a:buSzPts val="2400"/>
              <a:buChar char="●"/>
            </a:pPr>
            <a:r>
              <a:rPr lang="en" dirty="0"/>
              <a:t>This is a jungle too</a:t>
            </a:r>
            <a:endParaRPr dirty="0"/>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Some Glossary</a:t>
            </a:r>
            <a:endParaRPr/>
          </a:p>
        </p:txBody>
      </p:sp>
      <p:sp>
        <p:nvSpPr>
          <p:cNvPr id="230" name="Google Shape;230;p34"/>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dirty="0">
                <a:solidFill>
                  <a:schemeClr val="dk1"/>
                </a:solidFill>
              </a:rPr>
              <a:t>User: an account</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Clr>
                <a:schemeClr val="dk1"/>
              </a:buClr>
              <a:buSzPts val="1100"/>
              <a:buFont typeface="Arial"/>
              <a:buNone/>
            </a:pPr>
            <a:r>
              <a:rPr lang="en" dirty="0">
                <a:solidFill>
                  <a:schemeClr val="dk1"/>
                </a:solidFill>
              </a:rPr>
              <a:t>Root: the (most) privileged account</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None/>
            </a:pPr>
            <a:r>
              <a:rPr lang="en" dirty="0">
                <a:solidFill>
                  <a:schemeClr val="dk1"/>
                </a:solidFill>
              </a:rPr>
              <a:t>Shell: a command interpreter (that launches programs)</a:t>
            </a:r>
            <a:endParaRPr dirty="0">
              <a:solidFill>
                <a:schemeClr val="dk1"/>
              </a:solidFill>
            </a:endParaRPr>
          </a:p>
          <a:p>
            <a:pPr marL="0" lvl="0" indent="0" algn="l" rtl="0">
              <a:spcBef>
                <a:spcPts val="600"/>
              </a:spcBef>
              <a:spcAft>
                <a:spcPts val="0"/>
              </a:spcAft>
              <a:buNone/>
            </a:pPr>
            <a:endParaRPr dirty="0">
              <a:solidFill>
                <a:schemeClr val="dk1"/>
              </a:solidFill>
            </a:endParaRPr>
          </a:p>
          <a:p>
            <a:pPr marL="0" lvl="0" indent="0" algn="l" rtl="0">
              <a:spcBef>
                <a:spcPts val="600"/>
              </a:spcBef>
              <a:spcAft>
                <a:spcPts val="0"/>
              </a:spcAft>
              <a:buClr>
                <a:schemeClr val="dk1"/>
              </a:buClr>
              <a:buSzPts val="1100"/>
              <a:buFont typeface="Arial"/>
              <a:buNone/>
            </a:pPr>
            <a:r>
              <a:rPr lang="en" dirty="0">
                <a:solidFill>
                  <a:schemeClr val="dk1"/>
                </a:solidFill>
              </a:rPr>
              <a:t>System call: a function provided by the kernel</a:t>
            </a:r>
            <a:endParaRPr dirty="0">
              <a:solidFill>
                <a:schemeClr val="dk1"/>
              </a:solidFill>
            </a:endParaRPr>
          </a:p>
        </p:txBody>
      </p:sp>
      <p:sp>
        <p:nvSpPr>
          <p:cNvPr id="231" name="Google Shape;231;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66</a:t>
            </a:fld>
            <a:endParaRPr/>
          </a:p>
        </p:txBody>
      </p:sp>
    </p:spTree>
    <p:extLst>
      <p:ext uri="{BB962C8B-B14F-4D97-AF65-F5344CB8AC3E}">
        <p14:creationId xmlns:p14="http://schemas.microsoft.com/office/powerpoint/2010/main" val="25672455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3" name="Google Shape;223;p33"/>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Some Glossary</a:t>
            </a:r>
            <a:endParaRPr dirty="0"/>
          </a:p>
        </p:txBody>
      </p:sp>
      <p:sp>
        <p:nvSpPr>
          <p:cNvPr id="222" name="Google Shape;222;p33"/>
          <p:cNvSpPr txBox="1">
            <a:spLocks noGrp="1"/>
          </p:cNvSpPr>
          <p:nvPr>
            <p:ph type="body" idx="1"/>
          </p:nvPr>
        </p:nvSpPr>
        <p:spPr>
          <a:xfrm>
            <a:off x="457200" y="889150"/>
            <a:ext cx="8482084" cy="4036800"/>
          </a:xfrm>
          <a:prstGeom prst="rect">
            <a:avLst/>
          </a:prstGeom>
        </p:spPr>
        <p:txBody>
          <a:bodyPr spcFirstLastPara="1" wrap="square" lIns="91425" tIns="91425" rIns="91425" bIns="91425" anchor="t" anchorCtr="0">
            <a:noAutofit/>
          </a:bodyPr>
          <a:lstStyle/>
          <a:p>
            <a:pPr marL="342900" indent="-342900"/>
            <a:r>
              <a:rPr lang="en" dirty="0"/>
              <a:t>Kernel mode/Kernel land: </a:t>
            </a:r>
            <a:r>
              <a:rPr lang="en" dirty="0">
                <a:solidFill>
                  <a:schemeClr val="dk1"/>
                </a:solidFill>
              </a:rPr>
              <a:t>privileged mode</a:t>
            </a:r>
          </a:p>
          <a:p>
            <a:pPr marL="800100" lvl="1"/>
            <a:endParaRPr lang="en" dirty="0">
              <a:solidFill>
                <a:schemeClr val="dk1"/>
              </a:solidFill>
            </a:endParaRPr>
          </a:p>
          <a:p>
            <a:pPr marL="342900" indent="-342900"/>
            <a:r>
              <a:rPr lang="en" dirty="0">
                <a:solidFill>
                  <a:schemeClr val="dk1"/>
                </a:solidFill>
              </a:rPr>
              <a:t>User mode/User land: unprivileged mode</a:t>
            </a:r>
          </a:p>
          <a:p>
            <a:pPr marL="800100" lvl="1"/>
            <a:endParaRPr lang="fr-FR" dirty="0">
              <a:solidFill>
                <a:schemeClr val="dk1"/>
              </a:solidFill>
            </a:endParaRPr>
          </a:p>
          <a:p>
            <a:pPr marL="342900"/>
            <a:endParaRPr lang="en-US" dirty="0"/>
          </a:p>
          <a:p>
            <a:pPr marL="342900"/>
            <a:r>
              <a:rPr lang="en-US" dirty="0"/>
              <a:t>System Call/</a:t>
            </a:r>
            <a:r>
              <a:rPr lang="en-US" dirty="0" err="1"/>
              <a:t>Syscall</a:t>
            </a:r>
            <a:r>
              <a:rPr lang="en-US" dirty="0"/>
              <a:t>:</a:t>
            </a:r>
          </a:p>
          <a:p>
            <a:pPr marL="800100" lvl="1"/>
            <a:r>
              <a:rPr lang="en-US" sz="2000" dirty="0"/>
              <a:t>Functionally: Allows a program to ask a service to the kernel</a:t>
            </a:r>
          </a:p>
          <a:p>
            <a:pPr marL="800100" lvl="1"/>
            <a:r>
              <a:rPr lang="en-US" sz="2000" dirty="0"/>
              <a:t>Technically: Mechanism for switching from user land to kernel land</a:t>
            </a:r>
          </a:p>
          <a:p>
            <a:pPr marL="800100" lvl="1"/>
            <a:r>
              <a:rPr lang="en-US" sz="2000" dirty="0"/>
              <a:t>Might be a software interruption…</a:t>
            </a:r>
          </a:p>
          <a:p>
            <a:pPr marL="800100" lvl="1"/>
            <a:r>
              <a:rPr lang="en-US" sz="2000" dirty="0"/>
              <a:t>…or a specific instruction (SYSENTER/SYSEXIT, SYSCALL/SYSRET, …)</a:t>
            </a:r>
          </a:p>
          <a:p>
            <a:pPr marL="800100" lvl="1"/>
            <a:endParaRPr lang="en-US" dirty="0"/>
          </a:p>
        </p:txBody>
      </p:sp>
      <p:sp>
        <p:nvSpPr>
          <p:cNvPr id="224" name="Google Shape;224;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67</a:t>
            </a:fld>
            <a:endParaRPr/>
          </a:p>
        </p:txBody>
      </p:sp>
    </p:spTree>
    <p:extLst>
      <p:ext uri="{BB962C8B-B14F-4D97-AF65-F5344CB8AC3E}">
        <p14:creationId xmlns:p14="http://schemas.microsoft.com/office/powerpoint/2010/main" val="12212814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68</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2" name="ZoneTexte 31">
            <a:extLst>
              <a:ext uri="{FF2B5EF4-FFF2-40B4-BE49-F238E27FC236}">
                <a16:creationId xmlns:a16="http://schemas.microsoft.com/office/drawing/2014/main" id="{85741B9C-31A0-4502-9843-C1C52B2B106C}"/>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3" name="ZoneTexte 32">
            <a:extLst>
              <a:ext uri="{FF2B5EF4-FFF2-40B4-BE49-F238E27FC236}">
                <a16:creationId xmlns:a16="http://schemas.microsoft.com/office/drawing/2014/main" id="{ED558469-AC8F-4DB7-B92E-4E22CDAE9DD3}"/>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4" name="ZoneTexte 33">
            <a:extLst>
              <a:ext uri="{FF2B5EF4-FFF2-40B4-BE49-F238E27FC236}">
                <a16:creationId xmlns:a16="http://schemas.microsoft.com/office/drawing/2014/main" id="{B1F7571D-B4FF-4EE9-8AA4-5FFBAB0DD9A3}"/>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5" name="ZoneTexte 34">
            <a:extLst>
              <a:ext uri="{FF2B5EF4-FFF2-40B4-BE49-F238E27FC236}">
                <a16:creationId xmlns:a16="http://schemas.microsoft.com/office/drawing/2014/main" id="{00CE9044-09B5-4236-BA26-54ADC117EC0E}"/>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6" name="ZoneTexte 35">
            <a:extLst>
              <a:ext uri="{FF2B5EF4-FFF2-40B4-BE49-F238E27FC236}">
                <a16:creationId xmlns:a16="http://schemas.microsoft.com/office/drawing/2014/main" id="{6E02F655-2C7E-456E-9168-55B4EAE5C264}"/>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B6FD2555-18B9-4FC1-9F20-F27E43D38DDD}"/>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38" name="ZoneTexte 37">
            <a:extLst>
              <a:ext uri="{FF2B5EF4-FFF2-40B4-BE49-F238E27FC236}">
                <a16:creationId xmlns:a16="http://schemas.microsoft.com/office/drawing/2014/main" id="{94722EC7-1E70-4178-8DFC-948FC63A90A0}"/>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7767140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solidFill>
            <a:srgbClr val="FF8B8B"/>
          </a:solidFill>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69</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4" name="ZoneTexte 33">
            <a:extLst>
              <a:ext uri="{FF2B5EF4-FFF2-40B4-BE49-F238E27FC236}">
                <a16:creationId xmlns:a16="http://schemas.microsoft.com/office/drawing/2014/main" id="{D539F6A4-652A-4839-8813-85EB770B1F7A}"/>
              </a:ext>
            </a:extLst>
          </p:cNvPr>
          <p:cNvSpPr txBox="1"/>
          <p:nvPr/>
        </p:nvSpPr>
        <p:spPr>
          <a:xfrm>
            <a:off x="4030580" y="329493"/>
            <a:ext cx="4946182" cy="369332"/>
          </a:xfrm>
          <a:prstGeom prst="rect">
            <a:avLst/>
          </a:prstGeom>
          <a:noFill/>
        </p:spPr>
        <p:txBody>
          <a:bodyPr wrap="square" rtlCol="0">
            <a:spAutoFit/>
          </a:bodyPr>
          <a:lstStyle/>
          <a:p>
            <a:pPr algn="ctr"/>
            <a:r>
              <a:rPr lang="fr-FR" sz="1800" i="1" dirty="0" err="1"/>
              <a:t>Everything</a:t>
            </a:r>
            <a:r>
              <a:rPr lang="fr-FR" sz="1800" i="1" dirty="0"/>
              <a:t> not in kernel, </a:t>
            </a:r>
            <a:r>
              <a:rPr lang="fr-FR" sz="1800" i="1" dirty="0" err="1"/>
              <a:t>is</a:t>
            </a:r>
            <a:r>
              <a:rPr lang="fr-FR" sz="1800" i="1" dirty="0"/>
              <a:t> in </a:t>
            </a:r>
            <a:r>
              <a:rPr lang="fr-FR" sz="1800" i="1" dirty="0" err="1"/>
              <a:t>userland</a:t>
            </a:r>
            <a:endParaRPr lang="fr-FR" sz="1800" i="1" dirty="0"/>
          </a:p>
        </p:txBody>
      </p:sp>
      <p:sp>
        <p:nvSpPr>
          <p:cNvPr id="32" name="ZoneTexte 31">
            <a:extLst>
              <a:ext uri="{FF2B5EF4-FFF2-40B4-BE49-F238E27FC236}">
                <a16:creationId xmlns:a16="http://schemas.microsoft.com/office/drawing/2014/main" id="{DF3224AE-B672-4941-B083-B08B374D48A5}"/>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3" name="ZoneTexte 32">
            <a:extLst>
              <a:ext uri="{FF2B5EF4-FFF2-40B4-BE49-F238E27FC236}">
                <a16:creationId xmlns:a16="http://schemas.microsoft.com/office/drawing/2014/main" id="{301DCB27-BCFE-405B-8140-24BB84D3147F}"/>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5" name="ZoneTexte 34">
            <a:extLst>
              <a:ext uri="{FF2B5EF4-FFF2-40B4-BE49-F238E27FC236}">
                <a16:creationId xmlns:a16="http://schemas.microsoft.com/office/drawing/2014/main" id="{D4AB1A35-25A0-456B-8DD4-B98218B8AFC1}"/>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6" name="ZoneTexte 35">
            <a:extLst>
              <a:ext uri="{FF2B5EF4-FFF2-40B4-BE49-F238E27FC236}">
                <a16:creationId xmlns:a16="http://schemas.microsoft.com/office/drawing/2014/main" id="{506AA883-B5F4-481E-9BD7-7392BCCB82F1}"/>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145FED58-57F6-41E4-9967-D2E4681455DC}"/>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38" name="ZoneTexte 37">
            <a:extLst>
              <a:ext uri="{FF2B5EF4-FFF2-40B4-BE49-F238E27FC236}">
                <a16:creationId xmlns:a16="http://schemas.microsoft.com/office/drawing/2014/main" id="{6843284E-2BC5-4627-BCF3-927E90DC2F83}"/>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39" name="ZoneTexte 38">
            <a:extLst>
              <a:ext uri="{FF2B5EF4-FFF2-40B4-BE49-F238E27FC236}">
                <a16:creationId xmlns:a16="http://schemas.microsoft.com/office/drawing/2014/main" id="{856BB04E-778B-47E6-8E9B-DB874BC83BED}"/>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3760573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Tree>
    <p:extLst>
      <p:ext uri="{BB962C8B-B14F-4D97-AF65-F5344CB8AC3E}">
        <p14:creationId xmlns:p14="http://schemas.microsoft.com/office/powerpoint/2010/main" val="354358428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rc 31">
            <a:extLst>
              <a:ext uri="{FF2B5EF4-FFF2-40B4-BE49-F238E27FC236}">
                <a16:creationId xmlns:a16="http://schemas.microsoft.com/office/drawing/2014/main" id="{45809FD7-C075-4F15-A5B7-2CDD0E4DB723}"/>
              </a:ext>
            </a:extLst>
          </p:cNvPr>
          <p:cNvSpPr/>
          <p:nvPr/>
        </p:nvSpPr>
        <p:spPr>
          <a:xfrm>
            <a:off x="236334" y="1087687"/>
            <a:ext cx="8659298" cy="8111626"/>
          </a:xfrm>
          <a:prstGeom prst="arc">
            <a:avLst>
              <a:gd name="adj1" fmla="val 10790985"/>
              <a:gd name="adj2" fmla="val 0"/>
            </a:avLst>
          </a:prstGeom>
          <a:solidFill>
            <a:schemeClr val="accent2">
              <a:lumMod val="40000"/>
              <a:lumOff val="60000"/>
            </a:schemeClr>
          </a:solidFill>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 name="Titre 1">
            <a:extLst>
              <a:ext uri="{FF2B5EF4-FFF2-40B4-BE49-F238E27FC236}">
                <a16:creationId xmlns:a16="http://schemas.microsoft.com/office/drawing/2014/main" id="{8766BFD5-EDB7-4F1D-81C7-971C48EAC973}"/>
              </a:ext>
            </a:extLst>
          </p:cNvPr>
          <p:cNvSpPr>
            <a:spLocks noGrp="1"/>
          </p:cNvSpPr>
          <p:nvPr>
            <p:ph type="title"/>
          </p:nvPr>
        </p:nvSpPr>
        <p:spPr/>
        <p:txBody>
          <a:bodyPr/>
          <a:lstStyle/>
          <a:p>
            <a:r>
              <a:rPr lang="en" dirty="0"/>
              <a:t>Main concepts</a:t>
            </a:r>
            <a:endParaRPr lang="fr-FR" dirty="0"/>
          </a:p>
        </p:txBody>
      </p:sp>
      <p:sp>
        <p:nvSpPr>
          <p:cNvPr id="4" name="Espace réservé du numéro de diapositive 3">
            <a:extLst>
              <a:ext uri="{FF2B5EF4-FFF2-40B4-BE49-F238E27FC236}">
                <a16:creationId xmlns:a16="http://schemas.microsoft.com/office/drawing/2014/main" id="{2F1F2875-4E0C-4E42-AC31-DE616B490FA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70</a:t>
            </a:fld>
            <a:endParaRPr lang="fr-FR"/>
          </a:p>
        </p:txBody>
      </p:sp>
      <p:sp>
        <p:nvSpPr>
          <p:cNvPr id="5" name="Arc 4">
            <a:extLst>
              <a:ext uri="{FF2B5EF4-FFF2-40B4-BE49-F238E27FC236}">
                <a16:creationId xmlns:a16="http://schemas.microsoft.com/office/drawing/2014/main" id="{0ED7847F-6E06-4374-98FD-32252108178C}"/>
              </a:ext>
            </a:extLst>
          </p:cNvPr>
          <p:cNvSpPr/>
          <p:nvPr/>
        </p:nvSpPr>
        <p:spPr>
          <a:xfrm>
            <a:off x="938463" y="3349315"/>
            <a:ext cx="7267074" cy="3588369"/>
          </a:xfrm>
          <a:prstGeom prst="arc">
            <a:avLst>
              <a:gd name="adj1" fmla="val 10790985"/>
              <a:gd name="adj2" fmla="val 0"/>
            </a:avLst>
          </a:prstGeom>
          <a:ln>
            <a:prstDash val="dash"/>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6" name="ZoneTexte 5">
            <a:extLst>
              <a:ext uri="{FF2B5EF4-FFF2-40B4-BE49-F238E27FC236}">
                <a16:creationId xmlns:a16="http://schemas.microsoft.com/office/drawing/2014/main" id="{57E37F75-16F4-4FA4-85A6-C33D85BABEE6}"/>
              </a:ext>
            </a:extLst>
          </p:cNvPr>
          <p:cNvSpPr txBox="1"/>
          <p:nvPr/>
        </p:nvSpPr>
        <p:spPr>
          <a:xfrm>
            <a:off x="3398921" y="3561348"/>
            <a:ext cx="2346158" cy="400110"/>
          </a:xfrm>
          <a:prstGeom prst="rect">
            <a:avLst/>
          </a:prstGeom>
          <a:noFill/>
        </p:spPr>
        <p:txBody>
          <a:bodyPr wrap="square" rtlCol="0">
            <a:spAutoFit/>
          </a:bodyPr>
          <a:lstStyle/>
          <a:p>
            <a:pPr algn="ctr"/>
            <a:r>
              <a:rPr lang="fr-FR" sz="2000" b="1" dirty="0"/>
              <a:t>KERNEL</a:t>
            </a:r>
          </a:p>
        </p:txBody>
      </p:sp>
      <p:sp>
        <p:nvSpPr>
          <p:cNvPr id="7" name="ZoneTexte 6">
            <a:extLst>
              <a:ext uri="{FF2B5EF4-FFF2-40B4-BE49-F238E27FC236}">
                <a16:creationId xmlns:a16="http://schemas.microsoft.com/office/drawing/2014/main" id="{4FBBA94F-1345-4C81-B882-513E7FEA1680}"/>
              </a:ext>
            </a:extLst>
          </p:cNvPr>
          <p:cNvSpPr txBox="1"/>
          <p:nvPr/>
        </p:nvSpPr>
        <p:spPr>
          <a:xfrm>
            <a:off x="1684421" y="4595962"/>
            <a:ext cx="2346158" cy="307777"/>
          </a:xfrm>
          <a:prstGeom prst="rect">
            <a:avLst/>
          </a:prstGeom>
          <a:noFill/>
        </p:spPr>
        <p:txBody>
          <a:bodyPr wrap="square" rtlCol="0">
            <a:spAutoFit/>
          </a:bodyPr>
          <a:lstStyle/>
          <a:p>
            <a:pPr algn="ctr"/>
            <a:r>
              <a:rPr lang="fr-FR" dirty="0"/>
              <a:t>Process management</a:t>
            </a:r>
          </a:p>
        </p:txBody>
      </p:sp>
      <p:sp>
        <p:nvSpPr>
          <p:cNvPr id="8" name="ZoneTexte 7">
            <a:extLst>
              <a:ext uri="{FF2B5EF4-FFF2-40B4-BE49-F238E27FC236}">
                <a16:creationId xmlns:a16="http://schemas.microsoft.com/office/drawing/2014/main" id="{DFBD9D92-BB24-4AC2-892C-9CB11AEF4FCA}"/>
              </a:ext>
            </a:extLst>
          </p:cNvPr>
          <p:cNvSpPr txBox="1"/>
          <p:nvPr/>
        </p:nvSpPr>
        <p:spPr>
          <a:xfrm>
            <a:off x="5113421" y="4595961"/>
            <a:ext cx="2346158" cy="307777"/>
          </a:xfrm>
          <a:prstGeom prst="rect">
            <a:avLst/>
          </a:prstGeom>
          <a:noFill/>
        </p:spPr>
        <p:txBody>
          <a:bodyPr wrap="square" rtlCol="0">
            <a:spAutoFit/>
          </a:bodyPr>
          <a:lstStyle/>
          <a:p>
            <a:pPr algn="ctr"/>
            <a:r>
              <a:rPr lang="fr-FR" dirty="0"/>
              <a:t>Memory management</a:t>
            </a:r>
          </a:p>
        </p:txBody>
      </p:sp>
      <p:sp>
        <p:nvSpPr>
          <p:cNvPr id="9" name="ZoneTexte 8">
            <a:extLst>
              <a:ext uri="{FF2B5EF4-FFF2-40B4-BE49-F238E27FC236}">
                <a16:creationId xmlns:a16="http://schemas.microsoft.com/office/drawing/2014/main" id="{DBE08A8B-D6FE-4A31-9C10-964B20CDF293}"/>
              </a:ext>
            </a:extLst>
          </p:cNvPr>
          <p:cNvSpPr txBox="1"/>
          <p:nvPr/>
        </p:nvSpPr>
        <p:spPr>
          <a:xfrm>
            <a:off x="4572000" y="4173491"/>
            <a:ext cx="2346158" cy="307777"/>
          </a:xfrm>
          <a:prstGeom prst="rect">
            <a:avLst/>
          </a:prstGeom>
          <a:noFill/>
        </p:spPr>
        <p:txBody>
          <a:bodyPr wrap="square" rtlCol="0">
            <a:spAutoFit/>
          </a:bodyPr>
          <a:lstStyle/>
          <a:p>
            <a:pPr algn="ctr"/>
            <a:r>
              <a:rPr lang="fr-FR" dirty="0"/>
              <a:t>File System management</a:t>
            </a:r>
          </a:p>
        </p:txBody>
      </p:sp>
      <p:sp>
        <p:nvSpPr>
          <p:cNvPr id="10" name="ZoneTexte 9">
            <a:extLst>
              <a:ext uri="{FF2B5EF4-FFF2-40B4-BE49-F238E27FC236}">
                <a16:creationId xmlns:a16="http://schemas.microsoft.com/office/drawing/2014/main" id="{2DAA224B-9178-4C25-9405-1577E43B67A8}"/>
              </a:ext>
            </a:extLst>
          </p:cNvPr>
          <p:cNvSpPr txBox="1"/>
          <p:nvPr/>
        </p:nvSpPr>
        <p:spPr>
          <a:xfrm>
            <a:off x="2225842" y="4173490"/>
            <a:ext cx="2346158" cy="307777"/>
          </a:xfrm>
          <a:prstGeom prst="rect">
            <a:avLst/>
          </a:prstGeom>
          <a:noFill/>
        </p:spPr>
        <p:txBody>
          <a:bodyPr wrap="square" rtlCol="0">
            <a:spAutoFit/>
          </a:bodyPr>
          <a:lstStyle/>
          <a:p>
            <a:pPr algn="ctr"/>
            <a:r>
              <a:rPr lang="fr-FR" dirty="0" err="1"/>
              <a:t>Device</a:t>
            </a:r>
            <a:r>
              <a:rPr lang="fr-FR" dirty="0"/>
              <a:t> management</a:t>
            </a:r>
          </a:p>
        </p:txBody>
      </p:sp>
      <p:sp>
        <p:nvSpPr>
          <p:cNvPr id="11" name="ZoneTexte 10">
            <a:extLst>
              <a:ext uri="{FF2B5EF4-FFF2-40B4-BE49-F238E27FC236}">
                <a16:creationId xmlns:a16="http://schemas.microsoft.com/office/drawing/2014/main" id="{FBEA9586-58D3-49EF-8426-774685BC9F67}"/>
              </a:ext>
            </a:extLst>
          </p:cNvPr>
          <p:cNvSpPr txBox="1"/>
          <p:nvPr/>
        </p:nvSpPr>
        <p:spPr>
          <a:xfrm>
            <a:off x="4295274" y="4595960"/>
            <a:ext cx="553452" cy="307777"/>
          </a:xfrm>
          <a:prstGeom prst="rect">
            <a:avLst/>
          </a:prstGeom>
          <a:noFill/>
        </p:spPr>
        <p:txBody>
          <a:bodyPr wrap="square" rtlCol="0">
            <a:spAutoFit/>
          </a:bodyPr>
          <a:lstStyle/>
          <a:p>
            <a:pPr algn="ctr"/>
            <a:r>
              <a:rPr lang="fr-FR" dirty="0"/>
              <a:t>…</a:t>
            </a:r>
          </a:p>
        </p:txBody>
      </p:sp>
      <p:sp>
        <p:nvSpPr>
          <p:cNvPr id="13" name="Arc 12">
            <a:extLst>
              <a:ext uri="{FF2B5EF4-FFF2-40B4-BE49-F238E27FC236}">
                <a16:creationId xmlns:a16="http://schemas.microsoft.com/office/drawing/2014/main" id="{E075CFDD-4CCB-4E6D-A910-9BBAD6B151C0}"/>
              </a:ext>
            </a:extLst>
          </p:cNvPr>
          <p:cNvSpPr/>
          <p:nvPr/>
        </p:nvSpPr>
        <p:spPr>
          <a:xfrm>
            <a:off x="457200" y="2863516"/>
            <a:ext cx="8229600" cy="4533612"/>
          </a:xfrm>
          <a:prstGeom prst="arc">
            <a:avLst>
              <a:gd name="adj1" fmla="val 10790985"/>
              <a:gd name="adj2" fmla="val 18734"/>
            </a:avLst>
          </a:prstGeom>
          <a:ln w="57150"/>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14" name="ZoneTexte 13">
            <a:extLst>
              <a:ext uri="{FF2B5EF4-FFF2-40B4-BE49-F238E27FC236}">
                <a16:creationId xmlns:a16="http://schemas.microsoft.com/office/drawing/2014/main" id="{EFA44EDE-EF51-44C6-9B50-22B80C6E8A33}"/>
              </a:ext>
            </a:extLst>
          </p:cNvPr>
          <p:cNvSpPr txBox="1"/>
          <p:nvPr/>
        </p:nvSpPr>
        <p:spPr>
          <a:xfrm>
            <a:off x="3459078" y="2935469"/>
            <a:ext cx="2213811" cy="307777"/>
          </a:xfrm>
          <a:prstGeom prst="rect">
            <a:avLst/>
          </a:prstGeom>
          <a:noFill/>
        </p:spPr>
        <p:txBody>
          <a:bodyPr wrap="square" rtlCol="0">
            <a:spAutoFit/>
          </a:bodyPr>
          <a:lstStyle/>
          <a:p>
            <a:pPr algn="ctr"/>
            <a:r>
              <a:rPr lang="fr-FR" b="1" dirty="0"/>
              <a:t>SYSCALLS</a:t>
            </a:r>
          </a:p>
        </p:txBody>
      </p:sp>
      <p:sp>
        <p:nvSpPr>
          <p:cNvPr id="15" name="ZoneTexte 14">
            <a:extLst>
              <a:ext uri="{FF2B5EF4-FFF2-40B4-BE49-F238E27FC236}">
                <a16:creationId xmlns:a16="http://schemas.microsoft.com/office/drawing/2014/main" id="{0A67EB4A-3B3E-4230-8F58-967A0367A7DB}"/>
              </a:ext>
            </a:extLst>
          </p:cNvPr>
          <p:cNvSpPr txBox="1"/>
          <p:nvPr/>
        </p:nvSpPr>
        <p:spPr>
          <a:xfrm>
            <a:off x="2876170" y="3072262"/>
            <a:ext cx="754395" cy="307777"/>
          </a:xfrm>
          <a:prstGeom prst="rect">
            <a:avLst/>
          </a:prstGeom>
          <a:noFill/>
        </p:spPr>
        <p:txBody>
          <a:bodyPr wrap="square" rtlCol="0">
            <a:spAutoFit/>
          </a:bodyPr>
          <a:lstStyle/>
          <a:p>
            <a:pPr algn="ctr"/>
            <a:r>
              <a:rPr lang="fr-FR" dirty="0"/>
              <a:t>open</a:t>
            </a:r>
          </a:p>
        </p:txBody>
      </p:sp>
      <p:sp>
        <p:nvSpPr>
          <p:cNvPr id="16" name="ZoneTexte 15">
            <a:extLst>
              <a:ext uri="{FF2B5EF4-FFF2-40B4-BE49-F238E27FC236}">
                <a16:creationId xmlns:a16="http://schemas.microsoft.com/office/drawing/2014/main" id="{B6FF9C82-E2B5-4C73-8E03-6B632798180B}"/>
              </a:ext>
            </a:extLst>
          </p:cNvPr>
          <p:cNvSpPr txBox="1"/>
          <p:nvPr/>
        </p:nvSpPr>
        <p:spPr>
          <a:xfrm>
            <a:off x="1414297" y="3561348"/>
            <a:ext cx="754395" cy="307777"/>
          </a:xfrm>
          <a:prstGeom prst="rect">
            <a:avLst/>
          </a:prstGeom>
          <a:noFill/>
        </p:spPr>
        <p:txBody>
          <a:bodyPr wrap="square" rtlCol="0">
            <a:spAutoFit/>
          </a:bodyPr>
          <a:lstStyle/>
          <a:p>
            <a:pPr algn="ctr"/>
            <a:r>
              <a:rPr lang="fr-FR" dirty="0" err="1"/>
              <a:t>read</a:t>
            </a:r>
            <a:endParaRPr lang="fr-FR" dirty="0"/>
          </a:p>
        </p:txBody>
      </p:sp>
      <p:sp>
        <p:nvSpPr>
          <p:cNvPr id="17" name="ZoneTexte 16">
            <a:extLst>
              <a:ext uri="{FF2B5EF4-FFF2-40B4-BE49-F238E27FC236}">
                <a16:creationId xmlns:a16="http://schemas.microsoft.com/office/drawing/2014/main" id="{D2D1CAEB-6AEA-49AA-A262-44DA063E0213}"/>
              </a:ext>
            </a:extLst>
          </p:cNvPr>
          <p:cNvSpPr txBox="1"/>
          <p:nvPr/>
        </p:nvSpPr>
        <p:spPr>
          <a:xfrm>
            <a:off x="851819" y="3961458"/>
            <a:ext cx="754395" cy="307777"/>
          </a:xfrm>
          <a:prstGeom prst="rect">
            <a:avLst/>
          </a:prstGeom>
          <a:noFill/>
        </p:spPr>
        <p:txBody>
          <a:bodyPr wrap="square" rtlCol="0">
            <a:spAutoFit/>
          </a:bodyPr>
          <a:lstStyle/>
          <a:p>
            <a:pPr algn="ctr"/>
            <a:r>
              <a:rPr lang="fr-FR" dirty="0" err="1"/>
              <a:t>write</a:t>
            </a:r>
            <a:endParaRPr lang="fr-FR" dirty="0"/>
          </a:p>
        </p:txBody>
      </p:sp>
      <p:sp>
        <p:nvSpPr>
          <p:cNvPr id="18" name="ZoneTexte 17">
            <a:extLst>
              <a:ext uri="{FF2B5EF4-FFF2-40B4-BE49-F238E27FC236}">
                <a16:creationId xmlns:a16="http://schemas.microsoft.com/office/drawing/2014/main" id="{3131831B-7F81-4D40-A38D-10B1A5DA7F35}"/>
              </a:ext>
            </a:extLst>
          </p:cNvPr>
          <p:cNvSpPr txBox="1"/>
          <p:nvPr/>
        </p:nvSpPr>
        <p:spPr>
          <a:xfrm>
            <a:off x="377205" y="4597393"/>
            <a:ext cx="754395" cy="307777"/>
          </a:xfrm>
          <a:prstGeom prst="rect">
            <a:avLst/>
          </a:prstGeom>
          <a:noFill/>
        </p:spPr>
        <p:txBody>
          <a:bodyPr wrap="square" rtlCol="0">
            <a:spAutoFit/>
          </a:bodyPr>
          <a:lstStyle/>
          <a:p>
            <a:pPr algn="ctr"/>
            <a:r>
              <a:rPr lang="fr-FR" dirty="0" err="1"/>
              <a:t>ioctl</a:t>
            </a:r>
            <a:endParaRPr lang="fr-FR" dirty="0"/>
          </a:p>
        </p:txBody>
      </p:sp>
      <p:sp>
        <p:nvSpPr>
          <p:cNvPr id="19" name="ZoneTexte 18">
            <a:extLst>
              <a:ext uri="{FF2B5EF4-FFF2-40B4-BE49-F238E27FC236}">
                <a16:creationId xmlns:a16="http://schemas.microsoft.com/office/drawing/2014/main" id="{153F4D25-B43A-4FA6-A35B-59546CEB26CD}"/>
              </a:ext>
            </a:extLst>
          </p:cNvPr>
          <p:cNvSpPr txBox="1"/>
          <p:nvPr/>
        </p:nvSpPr>
        <p:spPr>
          <a:xfrm>
            <a:off x="5745079" y="3135406"/>
            <a:ext cx="754395" cy="307777"/>
          </a:xfrm>
          <a:prstGeom prst="rect">
            <a:avLst/>
          </a:prstGeom>
          <a:noFill/>
        </p:spPr>
        <p:txBody>
          <a:bodyPr wrap="square" rtlCol="0">
            <a:spAutoFit/>
          </a:bodyPr>
          <a:lstStyle/>
          <a:p>
            <a:pPr algn="ctr"/>
            <a:r>
              <a:rPr lang="fr-FR" dirty="0"/>
              <a:t>fork</a:t>
            </a:r>
          </a:p>
        </p:txBody>
      </p:sp>
      <p:sp>
        <p:nvSpPr>
          <p:cNvPr id="20" name="ZoneTexte 19">
            <a:extLst>
              <a:ext uri="{FF2B5EF4-FFF2-40B4-BE49-F238E27FC236}">
                <a16:creationId xmlns:a16="http://schemas.microsoft.com/office/drawing/2014/main" id="{3E301728-198F-44D4-87BE-0121B4261A4D}"/>
              </a:ext>
            </a:extLst>
          </p:cNvPr>
          <p:cNvSpPr txBox="1"/>
          <p:nvPr/>
        </p:nvSpPr>
        <p:spPr>
          <a:xfrm>
            <a:off x="6705184" y="3443183"/>
            <a:ext cx="754395" cy="307777"/>
          </a:xfrm>
          <a:prstGeom prst="rect">
            <a:avLst/>
          </a:prstGeom>
          <a:noFill/>
        </p:spPr>
        <p:txBody>
          <a:bodyPr wrap="square" rtlCol="0">
            <a:spAutoFit/>
          </a:bodyPr>
          <a:lstStyle/>
          <a:p>
            <a:pPr algn="ctr"/>
            <a:r>
              <a:rPr lang="fr-FR" dirty="0" err="1"/>
              <a:t>wait</a:t>
            </a:r>
            <a:endParaRPr lang="fr-FR" dirty="0"/>
          </a:p>
        </p:txBody>
      </p:sp>
      <p:sp>
        <p:nvSpPr>
          <p:cNvPr id="21" name="ZoneTexte 20">
            <a:extLst>
              <a:ext uri="{FF2B5EF4-FFF2-40B4-BE49-F238E27FC236}">
                <a16:creationId xmlns:a16="http://schemas.microsoft.com/office/drawing/2014/main" id="{A9A9D759-646D-40C0-83E4-C79604828718}"/>
              </a:ext>
            </a:extLst>
          </p:cNvPr>
          <p:cNvSpPr txBox="1"/>
          <p:nvPr/>
        </p:nvSpPr>
        <p:spPr>
          <a:xfrm>
            <a:off x="7451142" y="3872006"/>
            <a:ext cx="754395" cy="307777"/>
          </a:xfrm>
          <a:prstGeom prst="rect">
            <a:avLst/>
          </a:prstGeom>
          <a:noFill/>
        </p:spPr>
        <p:txBody>
          <a:bodyPr wrap="square" rtlCol="0">
            <a:spAutoFit/>
          </a:bodyPr>
          <a:lstStyle/>
          <a:p>
            <a:pPr algn="ctr"/>
            <a:r>
              <a:rPr lang="fr-FR" dirty="0"/>
              <a:t>pipe</a:t>
            </a:r>
          </a:p>
        </p:txBody>
      </p:sp>
      <p:sp>
        <p:nvSpPr>
          <p:cNvPr id="22" name="ZoneTexte 21">
            <a:extLst>
              <a:ext uri="{FF2B5EF4-FFF2-40B4-BE49-F238E27FC236}">
                <a16:creationId xmlns:a16="http://schemas.microsoft.com/office/drawing/2014/main" id="{FC459C9A-51D4-4077-9335-EEDBBA879610}"/>
              </a:ext>
            </a:extLst>
          </p:cNvPr>
          <p:cNvSpPr txBox="1"/>
          <p:nvPr/>
        </p:nvSpPr>
        <p:spPr>
          <a:xfrm>
            <a:off x="2120840" y="3253570"/>
            <a:ext cx="754395" cy="307777"/>
          </a:xfrm>
          <a:prstGeom prst="rect">
            <a:avLst/>
          </a:prstGeom>
          <a:noFill/>
        </p:spPr>
        <p:txBody>
          <a:bodyPr wrap="square" rtlCol="0">
            <a:spAutoFit/>
          </a:bodyPr>
          <a:lstStyle/>
          <a:p>
            <a:pPr algn="ctr"/>
            <a:r>
              <a:rPr lang="fr-FR" dirty="0"/>
              <a:t>socket</a:t>
            </a:r>
          </a:p>
        </p:txBody>
      </p:sp>
      <p:sp>
        <p:nvSpPr>
          <p:cNvPr id="23" name="ZoneTexte 22">
            <a:extLst>
              <a:ext uri="{FF2B5EF4-FFF2-40B4-BE49-F238E27FC236}">
                <a16:creationId xmlns:a16="http://schemas.microsoft.com/office/drawing/2014/main" id="{002CED0D-ACAA-4F5E-8B5C-9E2E1F4C1DDF}"/>
              </a:ext>
            </a:extLst>
          </p:cNvPr>
          <p:cNvSpPr txBox="1"/>
          <p:nvPr/>
        </p:nvSpPr>
        <p:spPr>
          <a:xfrm>
            <a:off x="7914983" y="4442071"/>
            <a:ext cx="754395" cy="307777"/>
          </a:xfrm>
          <a:prstGeom prst="rect">
            <a:avLst/>
          </a:prstGeom>
          <a:noFill/>
        </p:spPr>
        <p:txBody>
          <a:bodyPr wrap="square" rtlCol="0">
            <a:spAutoFit/>
          </a:bodyPr>
          <a:lstStyle/>
          <a:p>
            <a:pPr algn="ctr"/>
            <a:r>
              <a:rPr lang="fr-FR" dirty="0"/>
              <a:t>dup2</a:t>
            </a:r>
          </a:p>
        </p:txBody>
      </p:sp>
      <p:sp>
        <p:nvSpPr>
          <p:cNvPr id="24" name="ZoneTexte 23">
            <a:extLst>
              <a:ext uri="{FF2B5EF4-FFF2-40B4-BE49-F238E27FC236}">
                <a16:creationId xmlns:a16="http://schemas.microsoft.com/office/drawing/2014/main" id="{AAC8AEE0-634C-4F42-8F35-D44C71BE6911}"/>
              </a:ext>
            </a:extLst>
          </p:cNvPr>
          <p:cNvSpPr txBox="1"/>
          <p:nvPr/>
        </p:nvSpPr>
        <p:spPr>
          <a:xfrm>
            <a:off x="11446" y="1247338"/>
            <a:ext cx="1997242" cy="369332"/>
          </a:xfrm>
          <a:prstGeom prst="rect">
            <a:avLst/>
          </a:prstGeom>
          <a:noFill/>
        </p:spPr>
        <p:txBody>
          <a:bodyPr wrap="square" rtlCol="0">
            <a:spAutoFit/>
          </a:bodyPr>
          <a:lstStyle/>
          <a:p>
            <a:pPr algn="ctr"/>
            <a:r>
              <a:rPr lang="fr-FR" sz="1800" b="1" dirty="0"/>
              <a:t>USERLAND</a:t>
            </a:r>
          </a:p>
        </p:txBody>
      </p:sp>
      <p:sp>
        <p:nvSpPr>
          <p:cNvPr id="25" name="ZoneTexte 24">
            <a:extLst>
              <a:ext uri="{FF2B5EF4-FFF2-40B4-BE49-F238E27FC236}">
                <a16:creationId xmlns:a16="http://schemas.microsoft.com/office/drawing/2014/main" id="{9227F910-2904-4476-BAE5-15657C293ADD}"/>
              </a:ext>
            </a:extLst>
          </p:cNvPr>
          <p:cNvSpPr txBox="1"/>
          <p:nvPr/>
        </p:nvSpPr>
        <p:spPr>
          <a:xfrm>
            <a:off x="430130" y="2918373"/>
            <a:ext cx="1528009" cy="307777"/>
          </a:xfrm>
          <a:prstGeom prst="rect">
            <a:avLst/>
          </a:prstGeom>
          <a:noFill/>
        </p:spPr>
        <p:txBody>
          <a:bodyPr wrap="square" rtlCol="0">
            <a:spAutoFit/>
          </a:bodyPr>
          <a:lstStyle/>
          <a:p>
            <a:pPr algn="ctr"/>
            <a:r>
              <a:rPr lang="fr-FR" dirty="0" err="1"/>
              <a:t>shell</a:t>
            </a:r>
            <a:endParaRPr lang="fr-FR" dirty="0"/>
          </a:p>
        </p:txBody>
      </p:sp>
      <p:sp>
        <p:nvSpPr>
          <p:cNvPr id="26" name="ZoneTexte 25">
            <a:extLst>
              <a:ext uri="{FF2B5EF4-FFF2-40B4-BE49-F238E27FC236}">
                <a16:creationId xmlns:a16="http://schemas.microsoft.com/office/drawing/2014/main" id="{D0B10B2A-FF8D-4425-A0C3-F6AD35CF9B9E}"/>
              </a:ext>
            </a:extLst>
          </p:cNvPr>
          <p:cNvSpPr txBox="1"/>
          <p:nvPr/>
        </p:nvSpPr>
        <p:spPr>
          <a:xfrm>
            <a:off x="2122087" y="1263149"/>
            <a:ext cx="1508478" cy="307777"/>
          </a:xfrm>
          <a:prstGeom prst="rect">
            <a:avLst/>
          </a:prstGeom>
          <a:noFill/>
        </p:spPr>
        <p:txBody>
          <a:bodyPr wrap="square" rtlCol="0">
            <a:spAutoFit/>
          </a:bodyPr>
          <a:lstStyle/>
          <a:p>
            <a:pPr algn="ctr"/>
            <a:r>
              <a:rPr lang="fr-FR" dirty="0"/>
              <a:t>GUI</a:t>
            </a:r>
          </a:p>
        </p:txBody>
      </p:sp>
      <p:sp>
        <p:nvSpPr>
          <p:cNvPr id="27" name="ZoneTexte 26">
            <a:extLst>
              <a:ext uri="{FF2B5EF4-FFF2-40B4-BE49-F238E27FC236}">
                <a16:creationId xmlns:a16="http://schemas.microsoft.com/office/drawing/2014/main" id="{CC572B9A-76FC-41CE-80B8-3111DAE5E79E}"/>
              </a:ext>
            </a:extLst>
          </p:cNvPr>
          <p:cNvSpPr txBox="1"/>
          <p:nvPr/>
        </p:nvSpPr>
        <p:spPr>
          <a:xfrm>
            <a:off x="3811744" y="2110384"/>
            <a:ext cx="1508478" cy="307777"/>
          </a:xfrm>
          <a:prstGeom prst="rect">
            <a:avLst/>
          </a:prstGeom>
          <a:noFill/>
        </p:spPr>
        <p:txBody>
          <a:bodyPr wrap="square" rtlCol="0">
            <a:spAutoFit/>
          </a:bodyPr>
          <a:lstStyle/>
          <a:p>
            <a:pPr algn="ctr"/>
            <a:r>
              <a:rPr lang="fr-FR" dirty="0" err="1"/>
              <a:t>libc</a:t>
            </a:r>
            <a:endParaRPr lang="fr-FR" dirty="0"/>
          </a:p>
        </p:txBody>
      </p:sp>
      <p:sp>
        <p:nvSpPr>
          <p:cNvPr id="28" name="ZoneTexte 27">
            <a:extLst>
              <a:ext uri="{FF2B5EF4-FFF2-40B4-BE49-F238E27FC236}">
                <a16:creationId xmlns:a16="http://schemas.microsoft.com/office/drawing/2014/main" id="{D3EC88B9-8F4B-41A0-BF95-280022747647}"/>
              </a:ext>
            </a:extLst>
          </p:cNvPr>
          <p:cNvSpPr txBox="1"/>
          <p:nvPr/>
        </p:nvSpPr>
        <p:spPr>
          <a:xfrm>
            <a:off x="5745235" y="2290405"/>
            <a:ext cx="1508478" cy="307777"/>
          </a:xfrm>
          <a:prstGeom prst="rect">
            <a:avLst/>
          </a:prstGeom>
          <a:noFill/>
        </p:spPr>
        <p:txBody>
          <a:bodyPr wrap="square" rtlCol="0">
            <a:spAutoFit/>
          </a:bodyPr>
          <a:lstStyle/>
          <a:p>
            <a:pPr algn="ctr"/>
            <a:r>
              <a:rPr lang="fr-FR" dirty="0"/>
              <a:t>mail</a:t>
            </a:r>
          </a:p>
        </p:txBody>
      </p:sp>
      <p:sp>
        <p:nvSpPr>
          <p:cNvPr id="29" name="ZoneTexte 28">
            <a:extLst>
              <a:ext uri="{FF2B5EF4-FFF2-40B4-BE49-F238E27FC236}">
                <a16:creationId xmlns:a16="http://schemas.microsoft.com/office/drawing/2014/main" id="{FC9FD14C-C59E-49E4-B381-4E225D4321C7}"/>
              </a:ext>
            </a:extLst>
          </p:cNvPr>
          <p:cNvSpPr txBox="1"/>
          <p:nvPr/>
        </p:nvSpPr>
        <p:spPr>
          <a:xfrm>
            <a:off x="1777055" y="2307753"/>
            <a:ext cx="1508478" cy="307777"/>
          </a:xfrm>
          <a:prstGeom prst="rect">
            <a:avLst/>
          </a:prstGeom>
          <a:noFill/>
        </p:spPr>
        <p:txBody>
          <a:bodyPr wrap="square" rtlCol="0">
            <a:spAutoFit/>
          </a:bodyPr>
          <a:lstStyle/>
          <a:p>
            <a:pPr algn="ctr"/>
            <a:r>
              <a:rPr lang="fr-FR" dirty="0" err="1"/>
              <a:t>text</a:t>
            </a:r>
            <a:r>
              <a:rPr lang="fr-FR" dirty="0"/>
              <a:t> editor</a:t>
            </a:r>
          </a:p>
        </p:txBody>
      </p:sp>
      <p:sp>
        <p:nvSpPr>
          <p:cNvPr id="30" name="ZoneTexte 29">
            <a:extLst>
              <a:ext uri="{FF2B5EF4-FFF2-40B4-BE49-F238E27FC236}">
                <a16:creationId xmlns:a16="http://schemas.microsoft.com/office/drawing/2014/main" id="{F3715346-C17E-472A-BE45-D01F49B22C5D}"/>
              </a:ext>
            </a:extLst>
          </p:cNvPr>
          <p:cNvSpPr txBox="1"/>
          <p:nvPr/>
        </p:nvSpPr>
        <p:spPr>
          <a:xfrm>
            <a:off x="5512639" y="1287802"/>
            <a:ext cx="1735756" cy="307777"/>
          </a:xfrm>
          <a:prstGeom prst="rect">
            <a:avLst/>
          </a:prstGeom>
          <a:noFill/>
        </p:spPr>
        <p:txBody>
          <a:bodyPr wrap="square" rtlCol="0">
            <a:spAutoFit/>
          </a:bodyPr>
          <a:lstStyle/>
          <a:p>
            <a:pPr algn="ctr"/>
            <a:r>
              <a:rPr lang="fr-FR" dirty="0" err="1"/>
              <a:t>multimedia</a:t>
            </a:r>
            <a:r>
              <a:rPr lang="fr-FR" dirty="0"/>
              <a:t> </a:t>
            </a:r>
            <a:r>
              <a:rPr lang="fr-FR" dirty="0" err="1"/>
              <a:t>players</a:t>
            </a:r>
            <a:endParaRPr lang="fr-FR" dirty="0"/>
          </a:p>
        </p:txBody>
      </p:sp>
      <p:sp>
        <p:nvSpPr>
          <p:cNvPr id="31" name="ZoneTexte 30">
            <a:extLst>
              <a:ext uri="{FF2B5EF4-FFF2-40B4-BE49-F238E27FC236}">
                <a16:creationId xmlns:a16="http://schemas.microsoft.com/office/drawing/2014/main" id="{1CB10D77-0983-4812-B6D4-7A4B4173C7A0}"/>
              </a:ext>
            </a:extLst>
          </p:cNvPr>
          <p:cNvSpPr txBox="1"/>
          <p:nvPr/>
        </p:nvSpPr>
        <p:spPr>
          <a:xfrm>
            <a:off x="7314234" y="2773429"/>
            <a:ext cx="1508478" cy="307777"/>
          </a:xfrm>
          <a:prstGeom prst="rect">
            <a:avLst/>
          </a:prstGeom>
          <a:noFill/>
        </p:spPr>
        <p:txBody>
          <a:bodyPr wrap="square" rtlCol="0">
            <a:spAutoFit/>
          </a:bodyPr>
          <a:lstStyle/>
          <a:p>
            <a:pPr algn="ctr"/>
            <a:r>
              <a:rPr lang="fr-FR" dirty="0"/>
              <a:t>web browser</a:t>
            </a:r>
          </a:p>
        </p:txBody>
      </p:sp>
      <p:sp>
        <p:nvSpPr>
          <p:cNvPr id="33" name="ZoneTexte 32">
            <a:extLst>
              <a:ext uri="{FF2B5EF4-FFF2-40B4-BE49-F238E27FC236}">
                <a16:creationId xmlns:a16="http://schemas.microsoft.com/office/drawing/2014/main" id="{92E02EFB-C634-4047-8475-9703253C55F7}"/>
              </a:ext>
            </a:extLst>
          </p:cNvPr>
          <p:cNvSpPr txBox="1"/>
          <p:nvPr/>
        </p:nvSpPr>
        <p:spPr>
          <a:xfrm>
            <a:off x="3398921" y="1247338"/>
            <a:ext cx="2346158" cy="400110"/>
          </a:xfrm>
          <a:prstGeom prst="rect">
            <a:avLst/>
          </a:prstGeom>
          <a:noFill/>
        </p:spPr>
        <p:txBody>
          <a:bodyPr wrap="square" rtlCol="0">
            <a:spAutoFit/>
          </a:bodyPr>
          <a:lstStyle/>
          <a:p>
            <a:pPr algn="ctr"/>
            <a:r>
              <a:rPr lang="fr-FR" sz="2000" b="1" dirty="0"/>
              <a:t>OS</a:t>
            </a:r>
          </a:p>
        </p:txBody>
      </p:sp>
      <p:sp>
        <p:nvSpPr>
          <p:cNvPr id="35" name="ZoneTexte 34">
            <a:extLst>
              <a:ext uri="{FF2B5EF4-FFF2-40B4-BE49-F238E27FC236}">
                <a16:creationId xmlns:a16="http://schemas.microsoft.com/office/drawing/2014/main" id="{98E60C06-4ADC-46C1-B3EC-FBAAED59CFCE}"/>
              </a:ext>
            </a:extLst>
          </p:cNvPr>
          <p:cNvSpPr txBox="1"/>
          <p:nvPr/>
        </p:nvSpPr>
        <p:spPr>
          <a:xfrm>
            <a:off x="4030580" y="329493"/>
            <a:ext cx="4946182" cy="646331"/>
          </a:xfrm>
          <a:prstGeom prst="rect">
            <a:avLst/>
          </a:prstGeom>
          <a:noFill/>
        </p:spPr>
        <p:txBody>
          <a:bodyPr wrap="square" rtlCol="0">
            <a:spAutoFit/>
          </a:bodyPr>
          <a:lstStyle/>
          <a:p>
            <a:pPr algn="ctr"/>
            <a:r>
              <a:rPr lang="fr-FR" sz="1800" i="1" dirty="0"/>
              <a:t>An OS </a:t>
            </a:r>
            <a:r>
              <a:rPr lang="fr-FR" sz="1800" i="1" dirty="0" err="1"/>
              <a:t>includes</a:t>
            </a:r>
            <a:r>
              <a:rPr lang="fr-FR" sz="1800" i="1" dirty="0"/>
              <a:t> a kernel, </a:t>
            </a:r>
            <a:r>
              <a:rPr lang="fr-FR" sz="1800" i="1" dirty="0" err="1"/>
              <a:t>libraries</a:t>
            </a:r>
            <a:r>
              <a:rPr lang="fr-FR" sz="1800" i="1" dirty="0"/>
              <a:t>, and utilities</a:t>
            </a:r>
          </a:p>
          <a:p>
            <a:pPr algn="ctr"/>
            <a:r>
              <a:rPr lang="fr-FR" sz="1800" i="1" dirty="0"/>
              <a:t>(</a:t>
            </a:r>
            <a:r>
              <a:rPr lang="fr-FR" sz="1800" i="1" dirty="0" err="1"/>
              <a:t>some</a:t>
            </a:r>
            <a:r>
              <a:rPr lang="fr-FR" sz="1800" i="1" dirty="0"/>
              <a:t> </a:t>
            </a:r>
            <a:r>
              <a:rPr lang="fr-FR" sz="1800" i="1" dirty="0" err="1"/>
              <a:t>graphics</a:t>
            </a:r>
            <a:r>
              <a:rPr lang="fr-FR" sz="1800" i="1" dirty="0"/>
              <a:t>, </a:t>
            </a:r>
            <a:r>
              <a:rPr lang="fr-FR" sz="1800" i="1" dirty="0" err="1"/>
              <a:t>some</a:t>
            </a:r>
            <a:r>
              <a:rPr lang="fr-FR" sz="1800" i="1" dirty="0"/>
              <a:t> CLI </a:t>
            </a:r>
            <a:r>
              <a:rPr lang="fr-FR" sz="1800" i="1" dirty="0" err="1"/>
              <a:t>only</a:t>
            </a:r>
            <a:r>
              <a:rPr lang="fr-FR" sz="1800" i="1" dirty="0"/>
              <a:t>)</a:t>
            </a:r>
          </a:p>
        </p:txBody>
      </p:sp>
      <p:sp>
        <p:nvSpPr>
          <p:cNvPr id="34" name="ZoneTexte 33">
            <a:extLst>
              <a:ext uri="{FF2B5EF4-FFF2-40B4-BE49-F238E27FC236}">
                <a16:creationId xmlns:a16="http://schemas.microsoft.com/office/drawing/2014/main" id="{241115F7-FECC-4597-A067-0AFEADA83CCA}"/>
              </a:ext>
            </a:extLst>
          </p:cNvPr>
          <p:cNvSpPr txBox="1"/>
          <p:nvPr/>
        </p:nvSpPr>
        <p:spPr>
          <a:xfrm>
            <a:off x="2857500" y="1817969"/>
            <a:ext cx="1508478" cy="307777"/>
          </a:xfrm>
          <a:prstGeom prst="rect">
            <a:avLst/>
          </a:prstGeom>
          <a:noFill/>
        </p:spPr>
        <p:txBody>
          <a:bodyPr wrap="square" rtlCol="0">
            <a:spAutoFit/>
          </a:bodyPr>
          <a:lstStyle/>
          <a:p>
            <a:pPr algn="ctr"/>
            <a:r>
              <a:rPr lang="fr-FR" dirty="0" err="1"/>
              <a:t>malloc</a:t>
            </a:r>
            <a:endParaRPr lang="fr-FR" dirty="0"/>
          </a:p>
        </p:txBody>
      </p:sp>
      <p:sp>
        <p:nvSpPr>
          <p:cNvPr id="36" name="ZoneTexte 35">
            <a:extLst>
              <a:ext uri="{FF2B5EF4-FFF2-40B4-BE49-F238E27FC236}">
                <a16:creationId xmlns:a16="http://schemas.microsoft.com/office/drawing/2014/main" id="{8950DE4D-1916-4B96-AE32-816BBD41B4C2}"/>
              </a:ext>
            </a:extLst>
          </p:cNvPr>
          <p:cNvSpPr txBox="1"/>
          <p:nvPr/>
        </p:nvSpPr>
        <p:spPr>
          <a:xfrm>
            <a:off x="421106" y="4841368"/>
            <a:ext cx="553452" cy="307777"/>
          </a:xfrm>
          <a:prstGeom prst="rect">
            <a:avLst/>
          </a:prstGeom>
          <a:noFill/>
        </p:spPr>
        <p:txBody>
          <a:bodyPr wrap="square" rtlCol="0">
            <a:spAutoFit/>
          </a:bodyPr>
          <a:lstStyle/>
          <a:p>
            <a:pPr algn="ctr"/>
            <a:r>
              <a:rPr lang="fr-FR" dirty="0"/>
              <a:t>…</a:t>
            </a:r>
          </a:p>
        </p:txBody>
      </p:sp>
      <p:sp>
        <p:nvSpPr>
          <p:cNvPr id="37" name="ZoneTexte 36">
            <a:extLst>
              <a:ext uri="{FF2B5EF4-FFF2-40B4-BE49-F238E27FC236}">
                <a16:creationId xmlns:a16="http://schemas.microsoft.com/office/drawing/2014/main" id="{F3EE4B88-7D3A-4FBA-BEBB-A36829EFEF4E}"/>
              </a:ext>
            </a:extLst>
          </p:cNvPr>
          <p:cNvSpPr txBox="1"/>
          <p:nvPr/>
        </p:nvSpPr>
        <p:spPr>
          <a:xfrm>
            <a:off x="8163426" y="4833246"/>
            <a:ext cx="553452" cy="307777"/>
          </a:xfrm>
          <a:prstGeom prst="rect">
            <a:avLst/>
          </a:prstGeom>
          <a:noFill/>
        </p:spPr>
        <p:txBody>
          <a:bodyPr wrap="square" rtlCol="0">
            <a:spAutoFit/>
          </a:bodyPr>
          <a:lstStyle/>
          <a:p>
            <a:pPr algn="ctr"/>
            <a:r>
              <a:rPr lang="fr-FR" dirty="0"/>
              <a:t>…</a:t>
            </a:r>
          </a:p>
        </p:txBody>
      </p:sp>
      <p:sp>
        <p:nvSpPr>
          <p:cNvPr id="38" name="ZoneTexte 37">
            <a:extLst>
              <a:ext uri="{FF2B5EF4-FFF2-40B4-BE49-F238E27FC236}">
                <a16:creationId xmlns:a16="http://schemas.microsoft.com/office/drawing/2014/main" id="{8593A316-EC7B-4214-81CC-16E92E3EDCEA}"/>
              </a:ext>
            </a:extLst>
          </p:cNvPr>
          <p:cNvSpPr txBox="1"/>
          <p:nvPr/>
        </p:nvSpPr>
        <p:spPr>
          <a:xfrm>
            <a:off x="439181" y="3681582"/>
            <a:ext cx="553452" cy="307777"/>
          </a:xfrm>
          <a:prstGeom prst="rect">
            <a:avLst/>
          </a:prstGeom>
          <a:noFill/>
        </p:spPr>
        <p:txBody>
          <a:bodyPr wrap="square" rtlCol="0">
            <a:spAutoFit/>
          </a:bodyPr>
          <a:lstStyle/>
          <a:p>
            <a:pPr algn="ctr"/>
            <a:r>
              <a:rPr lang="fr-FR" dirty="0"/>
              <a:t>…</a:t>
            </a:r>
          </a:p>
        </p:txBody>
      </p:sp>
      <p:sp>
        <p:nvSpPr>
          <p:cNvPr id="39" name="ZoneTexte 38">
            <a:extLst>
              <a:ext uri="{FF2B5EF4-FFF2-40B4-BE49-F238E27FC236}">
                <a16:creationId xmlns:a16="http://schemas.microsoft.com/office/drawing/2014/main" id="{D98923DF-CEBC-4571-B1AF-78772FEAB379}"/>
              </a:ext>
            </a:extLst>
          </p:cNvPr>
          <p:cNvSpPr txBox="1"/>
          <p:nvPr/>
        </p:nvSpPr>
        <p:spPr>
          <a:xfrm>
            <a:off x="8151367" y="3737506"/>
            <a:ext cx="553452" cy="307777"/>
          </a:xfrm>
          <a:prstGeom prst="rect">
            <a:avLst/>
          </a:prstGeom>
          <a:noFill/>
        </p:spPr>
        <p:txBody>
          <a:bodyPr wrap="square" rtlCol="0">
            <a:spAutoFit/>
          </a:bodyPr>
          <a:lstStyle/>
          <a:p>
            <a:pPr algn="ctr"/>
            <a:r>
              <a:rPr lang="fr-FR" dirty="0"/>
              <a:t>…</a:t>
            </a:r>
          </a:p>
        </p:txBody>
      </p:sp>
      <p:sp>
        <p:nvSpPr>
          <p:cNvPr id="40" name="ZoneTexte 39">
            <a:extLst>
              <a:ext uri="{FF2B5EF4-FFF2-40B4-BE49-F238E27FC236}">
                <a16:creationId xmlns:a16="http://schemas.microsoft.com/office/drawing/2014/main" id="{8D7CF667-BB6F-41DB-A093-44576CDC35B2}"/>
              </a:ext>
            </a:extLst>
          </p:cNvPr>
          <p:cNvSpPr txBox="1"/>
          <p:nvPr/>
        </p:nvSpPr>
        <p:spPr>
          <a:xfrm>
            <a:off x="220618" y="2124840"/>
            <a:ext cx="981852" cy="307777"/>
          </a:xfrm>
          <a:prstGeom prst="rect">
            <a:avLst/>
          </a:prstGeom>
          <a:noFill/>
        </p:spPr>
        <p:txBody>
          <a:bodyPr wrap="square" rtlCol="0">
            <a:spAutoFit/>
          </a:bodyPr>
          <a:lstStyle/>
          <a:p>
            <a:pPr algn="ctr"/>
            <a:r>
              <a:rPr lang="fr-FR" dirty="0" err="1"/>
              <a:t>games</a:t>
            </a:r>
            <a:endParaRPr lang="fr-FR" dirty="0"/>
          </a:p>
        </p:txBody>
      </p:sp>
      <p:sp>
        <p:nvSpPr>
          <p:cNvPr id="41" name="ZoneTexte 40">
            <a:extLst>
              <a:ext uri="{FF2B5EF4-FFF2-40B4-BE49-F238E27FC236}">
                <a16:creationId xmlns:a16="http://schemas.microsoft.com/office/drawing/2014/main" id="{4A72AC53-1207-4CEE-A9A7-9AB3D38D51FD}"/>
              </a:ext>
            </a:extLst>
          </p:cNvPr>
          <p:cNvSpPr txBox="1"/>
          <p:nvPr/>
        </p:nvSpPr>
        <p:spPr>
          <a:xfrm>
            <a:off x="7654172" y="1642703"/>
            <a:ext cx="1322590" cy="523220"/>
          </a:xfrm>
          <a:prstGeom prst="rect">
            <a:avLst/>
          </a:prstGeom>
          <a:noFill/>
        </p:spPr>
        <p:txBody>
          <a:bodyPr wrap="square" rtlCol="0">
            <a:spAutoFit/>
          </a:bodyPr>
          <a:lstStyle/>
          <a:p>
            <a:pPr algn="ctr"/>
            <a:r>
              <a:rPr lang="fr-FR" dirty="0" err="1"/>
              <a:t>spreadsheet</a:t>
            </a:r>
            <a:r>
              <a:rPr lang="fr-FR" dirty="0"/>
              <a:t> editor</a:t>
            </a:r>
          </a:p>
        </p:txBody>
      </p:sp>
    </p:spTree>
    <p:extLst>
      <p:ext uri="{BB962C8B-B14F-4D97-AF65-F5344CB8AC3E}">
        <p14:creationId xmlns:p14="http://schemas.microsoft.com/office/powerpoint/2010/main" val="18854925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Kernel design: multiple models</a:t>
            </a:r>
            <a:endParaRPr/>
          </a:p>
        </p:txBody>
      </p:sp>
      <p:sp>
        <p:nvSpPr>
          <p:cNvPr id="216" name="Google Shape;216;p32"/>
          <p:cNvSpPr txBox="1">
            <a:spLocks noGrp="1"/>
          </p:cNvSpPr>
          <p:nvPr>
            <p:ph type="body" idx="1"/>
          </p:nvPr>
        </p:nvSpPr>
        <p:spPr>
          <a:xfrm>
            <a:off x="457200" y="889150"/>
            <a:ext cx="8321040" cy="4036800"/>
          </a:xfrm>
          <a:prstGeom prst="rect">
            <a:avLst/>
          </a:prstGeom>
        </p:spPr>
        <p:txBody>
          <a:bodyPr spcFirstLastPara="1" wrap="square" lIns="91425" tIns="91425" rIns="91425" bIns="91425" anchor="ctr" anchorCtr="0">
            <a:noAutofit/>
          </a:bodyPr>
          <a:lstStyle/>
          <a:p>
            <a:pPr marL="457200" lvl="0" indent="-381000" algn="l" rtl="0">
              <a:spcBef>
                <a:spcPts val="0"/>
              </a:spcBef>
              <a:spcAft>
                <a:spcPts val="0"/>
              </a:spcAft>
              <a:buSzPts val="2400"/>
              <a:buChar char="●"/>
            </a:pPr>
            <a:r>
              <a:rPr lang="en" dirty="0"/>
              <a:t>Monolithic kernel</a:t>
            </a:r>
            <a:endParaRPr lang="fr-FR" dirty="0"/>
          </a:p>
          <a:p>
            <a:pPr marL="914400" lvl="1" indent="-342900" algn="l" rtl="0">
              <a:spcBef>
                <a:spcPts val="0"/>
              </a:spcBef>
              <a:spcAft>
                <a:spcPts val="0"/>
              </a:spcAft>
              <a:buSzPts val="1800"/>
              <a:buChar char="○"/>
            </a:pPr>
            <a:r>
              <a:rPr lang="fr-FR" dirty="0" err="1"/>
              <a:t>Every</a:t>
            </a:r>
            <a:r>
              <a:rPr lang="fr-FR" dirty="0"/>
              <a:t> kernel service </a:t>
            </a:r>
            <a:r>
              <a:rPr lang="fr-FR" dirty="0" err="1"/>
              <a:t>is</a:t>
            </a:r>
            <a:r>
              <a:rPr lang="fr-FR" dirty="0"/>
              <a:t> running in kernel mode (drivers, FS, …)</a:t>
            </a:r>
          </a:p>
          <a:p>
            <a:pPr marL="914400" lvl="1" indent="-342900" algn="l" rtl="0">
              <a:spcBef>
                <a:spcPts val="0"/>
              </a:spcBef>
              <a:spcAft>
                <a:spcPts val="0"/>
              </a:spcAft>
              <a:buSzPts val="1800"/>
              <a:buChar char="○"/>
            </a:pPr>
            <a:r>
              <a:rPr lang="fr-FR" dirty="0"/>
              <a:t>One </a:t>
            </a:r>
            <a:r>
              <a:rPr lang="fr-FR" dirty="0" err="1"/>
              <a:t>giant</a:t>
            </a:r>
            <a:r>
              <a:rPr lang="fr-FR" dirty="0"/>
              <a:t> abstraction </a:t>
            </a:r>
            <a:r>
              <a:rPr lang="fr-FR" dirty="0" err="1"/>
              <a:t>exposed</a:t>
            </a:r>
            <a:r>
              <a:rPr lang="fr-FR" dirty="0"/>
              <a:t> to applications</a:t>
            </a:r>
            <a:endParaRPr dirty="0"/>
          </a:p>
          <a:p>
            <a:pPr marL="457200" lvl="0" indent="-381000" algn="l" rtl="0">
              <a:spcBef>
                <a:spcPts val="0"/>
              </a:spcBef>
              <a:spcAft>
                <a:spcPts val="0"/>
              </a:spcAft>
              <a:buSzPts val="2400"/>
              <a:buChar char="●"/>
            </a:pPr>
            <a:r>
              <a:rPr lang="en" dirty="0"/>
              <a:t>Microkernel</a:t>
            </a:r>
            <a:endParaRPr lang="fr-FR" dirty="0"/>
          </a:p>
          <a:p>
            <a:pPr marL="914400" lvl="1" indent="-342900" algn="l" rtl="0">
              <a:spcBef>
                <a:spcPts val="0"/>
              </a:spcBef>
              <a:spcAft>
                <a:spcPts val="0"/>
              </a:spcAft>
              <a:buSzPts val="1800"/>
              <a:buChar char="○"/>
            </a:pPr>
            <a:r>
              <a:rPr lang="fr-FR" dirty="0"/>
              <a:t>Minimum kernel services run in kernel mode (</a:t>
            </a:r>
            <a:r>
              <a:rPr lang="fr-FR" dirty="0" err="1"/>
              <a:t>scheduling</a:t>
            </a:r>
            <a:r>
              <a:rPr lang="fr-FR" dirty="0"/>
              <a:t>, memory, IPC)</a:t>
            </a:r>
          </a:p>
          <a:p>
            <a:pPr marL="914400" lvl="1" indent="-342900" algn="l" rtl="0">
              <a:spcBef>
                <a:spcPts val="0"/>
              </a:spcBef>
              <a:spcAft>
                <a:spcPts val="0"/>
              </a:spcAft>
              <a:buSzPts val="1800"/>
              <a:buChar char="○"/>
            </a:pPr>
            <a:r>
              <a:rPr lang="fr-FR" dirty="0"/>
              <a:t>Kernel </a:t>
            </a:r>
            <a:r>
              <a:rPr lang="fr-FR" dirty="0" err="1"/>
              <a:t>works</a:t>
            </a:r>
            <a:r>
              <a:rPr lang="fr-FR" dirty="0"/>
              <a:t> like a broker:</a:t>
            </a:r>
            <a:br>
              <a:rPr lang="fr-FR" dirty="0"/>
            </a:br>
            <a:r>
              <a:rPr lang="fr-FR" dirty="0"/>
              <a:t>applications and services </a:t>
            </a:r>
            <a:r>
              <a:rPr lang="fr-FR" dirty="0" err="1"/>
              <a:t>send</a:t>
            </a:r>
            <a:r>
              <a:rPr lang="fr-FR" dirty="0"/>
              <a:t>/</a:t>
            </a:r>
            <a:r>
              <a:rPr lang="fr-FR" dirty="0" err="1"/>
              <a:t>receive</a:t>
            </a:r>
            <a:r>
              <a:rPr lang="fr-FR" dirty="0"/>
              <a:t> messages</a:t>
            </a:r>
            <a:endParaRPr dirty="0"/>
          </a:p>
          <a:p>
            <a:pPr marL="457200" lvl="0" indent="-381000" algn="l" rtl="0">
              <a:spcBef>
                <a:spcPts val="0"/>
              </a:spcBef>
              <a:spcAft>
                <a:spcPts val="0"/>
              </a:spcAft>
              <a:buSzPts val="2400"/>
              <a:buChar char="●"/>
            </a:pPr>
            <a:r>
              <a:rPr lang="en" dirty="0"/>
              <a:t>Hybrid/Modular kernel</a:t>
            </a:r>
            <a:endParaRPr lang="fr-FR" dirty="0"/>
          </a:p>
          <a:p>
            <a:pPr marL="914400" lvl="1" indent="-342900" algn="l" rtl="0">
              <a:spcBef>
                <a:spcPts val="0"/>
              </a:spcBef>
              <a:spcAft>
                <a:spcPts val="0"/>
              </a:spcAft>
              <a:buSzPts val="1800"/>
              <a:buChar char="○"/>
            </a:pPr>
            <a:r>
              <a:rPr lang="fr-FR" dirty="0" err="1"/>
              <a:t>Some</a:t>
            </a:r>
            <a:r>
              <a:rPr lang="fr-FR" dirty="0"/>
              <a:t> services are in </a:t>
            </a:r>
            <a:r>
              <a:rPr lang="fr-FR" dirty="0" err="1"/>
              <a:t>userland</a:t>
            </a:r>
            <a:r>
              <a:rPr lang="fr-FR" dirty="0"/>
              <a:t>, </a:t>
            </a:r>
            <a:r>
              <a:rPr lang="fr-FR" dirty="0" err="1"/>
              <a:t>some</a:t>
            </a:r>
            <a:r>
              <a:rPr lang="fr-FR" dirty="0"/>
              <a:t> are in </a:t>
            </a:r>
            <a:r>
              <a:rPr lang="fr-FR" dirty="0" err="1"/>
              <a:t>kerneland</a:t>
            </a:r>
            <a:endParaRPr lang="fr-FR" dirty="0"/>
          </a:p>
          <a:p>
            <a:pPr marL="914400" lvl="1" indent="-342900" algn="l" rtl="0">
              <a:spcBef>
                <a:spcPts val="0"/>
              </a:spcBef>
              <a:spcAft>
                <a:spcPts val="0"/>
              </a:spcAft>
              <a:buSzPts val="1800"/>
              <a:buChar char="○"/>
            </a:pPr>
            <a:r>
              <a:rPr lang="fr-FR" dirty="0" err="1"/>
              <a:t>Fewer</a:t>
            </a:r>
            <a:r>
              <a:rPr lang="fr-FR" dirty="0"/>
              <a:t> message passing (</a:t>
            </a:r>
            <a:r>
              <a:rPr lang="fr-FR" dirty="0" err="1"/>
              <a:t>less</a:t>
            </a:r>
            <a:r>
              <a:rPr lang="fr-FR" dirty="0"/>
              <a:t> kernel/user </a:t>
            </a:r>
            <a:r>
              <a:rPr lang="fr-FR" dirty="0" err="1"/>
              <a:t>switching</a:t>
            </a:r>
            <a:r>
              <a:rPr lang="fr-FR" dirty="0"/>
              <a:t> </a:t>
            </a:r>
            <a:r>
              <a:rPr lang="fr-FR" dirty="0" err="1"/>
              <a:t>that</a:t>
            </a:r>
            <a:r>
              <a:rPr lang="fr-FR" dirty="0"/>
              <a:t> </a:t>
            </a:r>
            <a:r>
              <a:rPr lang="fr-FR" dirty="0" err="1"/>
              <a:t>take</a:t>
            </a:r>
            <a:r>
              <a:rPr lang="fr-FR" dirty="0"/>
              <a:t> time)</a:t>
            </a:r>
          </a:p>
          <a:p>
            <a:pPr marL="914400" lvl="1" indent="-342900" algn="l" rtl="0">
              <a:spcBef>
                <a:spcPts val="0"/>
              </a:spcBef>
              <a:spcAft>
                <a:spcPts val="0"/>
              </a:spcAft>
              <a:buSzPts val="1800"/>
              <a:buChar char="○"/>
            </a:pPr>
            <a:endParaRPr dirty="0"/>
          </a:p>
          <a:p>
            <a:pPr marL="457200" lvl="0" indent="-381000" algn="l" rtl="0">
              <a:spcBef>
                <a:spcPts val="0"/>
              </a:spcBef>
              <a:spcAft>
                <a:spcPts val="0"/>
              </a:spcAft>
              <a:buSzPts val="2400"/>
              <a:buChar char="●"/>
            </a:pPr>
            <a:r>
              <a:rPr lang="en" dirty="0"/>
              <a:t>Extreme cases: Nanokernel, Exokernel, Unikernel</a:t>
            </a:r>
            <a:endParaRPr lang="fr-FR" dirty="0"/>
          </a:p>
          <a:p>
            <a:pPr marL="914400" lvl="1" indent="-342900" algn="l" rtl="0">
              <a:spcBef>
                <a:spcPts val="0"/>
              </a:spcBef>
              <a:spcAft>
                <a:spcPts val="0"/>
              </a:spcAft>
              <a:buSzPts val="1800"/>
              <a:buChar char="○"/>
            </a:pPr>
            <a:r>
              <a:rPr lang="fr-FR" dirty="0" err="1"/>
              <a:t>Fewest</a:t>
            </a:r>
            <a:r>
              <a:rPr lang="fr-FR" dirty="0"/>
              <a:t> code as possible, kernel as a </a:t>
            </a:r>
            <a:r>
              <a:rPr lang="fr-FR" dirty="0" err="1"/>
              <a:t>library</a:t>
            </a:r>
            <a:r>
              <a:rPr lang="fr-FR" dirty="0"/>
              <a:t> </a:t>
            </a:r>
            <a:r>
              <a:rPr lang="fr-FR" dirty="0" err="1"/>
              <a:t>with</a:t>
            </a:r>
            <a:r>
              <a:rPr lang="fr-FR" dirty="0"/>
              <a:t> </a:t>
            </a:r>
            <a:r>
              <a:rPr lang="fr-FR" dirty="0" err="1"/>
              <a:t>each</a:t>
            </a:r>
            <a:r>
              <a:rPr lang="fr-FR" dirty="0"/>
              <a:t> program, …</a:t>
            </a:r>
            <a:endParaRPr lang="en" dirty="0"/>
          </a:p>
        </p:txBody>
      </p:sp>
      <p:sp>
        <p:nvSpPr>
          <p:cNvPr id="217" name="Google Shape;21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Kernel design: multiple models</a:t>
            </a:r>
            <a:endParaRPr/>
          </a:p>
        </p:txBody>
      </p:sp>
      <p:sp>
        <p:nvSpPr>
          <p:cNvPr id="217" name="Google Shape;217;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72</a:t>
            </a:fld>
            <a:endParaRPr/>
          </a:p>
        </p:txBody>
      </p:sp>
      <p:pic>
        <p:nvPicPr>
          <p:cNvPr id="7" name="Image 6">
            <a:extLst>
              <a:ext uri="{FF2B5EF4-FFF2-40B4-BE49-F238E27FC236}">
                <a16:creationId xmlns:a16="http://schemas.microsoft.com/office/drawing/2014/main" id="{C003E38E-B8F6-46C1-B021-FAE45585118F}"/>
              </a:ext>
            </a:extLst>
          </p:cNvPr>
          <p:cNvPicPr>
            <a:picLocks noChangeAspect="1"/>
          </p:cNvPicPr>
          <p:nvPr/>
        </p:nvPicPr>
        <p:blipFill>
          <a:blip r:embed="rId3"/>
          <a:stretch>
            <a:fillRect/>
          </a:stretch>
        </p:blipFill>
        <p:spPr>
          <a:xfrm>
            <a:off x="0" y="1196364"/>
            <a:ext cx="9144000" cy="2750771"/>
          </a:xfrm>
          <a:prstGeom prst="rect">
            <a:avLst/>
          </a:prstGeom>
        </p:spPr>
      </p:pic>
    </p:spTree>
    <p:extLst>
      <p:ext uri="{BB962C8B-B14F-4D97-AF65-F5344CB8AC3E}">
        <p14:creationId xmlns:p14="http://schemas.microsoft.com/office/powerpoint/2010/main" val="4214843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2"/>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Main concepts</a:t>
            </a:r>
            <a:endParaRPr dirty="0"/>
          </a:p>
        </p:txBody>
      </p:sp>
      <p:grpSp>
        <p:nvGrpSpPr>
          <p:cNvPr id="63" name="Google Shape;63;p12"/>
          <p:cNvGrpSpPr/>
          <p:nvPr/>
        </p:nvGrpSpPr>
        <p:grpSpPr>
          <a:xfrm>
            <a:off x="1365675" y="1551288"/>
            <a:ext cx="6412650" cy="2712525"/>
            <a:chOff x="1365675" y="2268875"/>
            <a:chExt cx="6412650" cy="2712525"/>
          </a:xfrm>
        </p:grpSpPr>
        <p:sp>
          <p:nvSpPr>
            <p:cNvPr id="64" name="Google Shape;64;p12"/>
            <p:cNvSpPr/>
            <p:nvPr/>
          </p:nvSpPr>
          <p:spPr>
            <a:xfrm>
              <a:off x="148417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User</a:t>
              </a:r>
              <a:endParaRPr b="1">
                <a:latin typeface="Droid Sans"/>
                <a:ea typeface="Droid Sans"/>
                <a:cs typeface="Droid Sans"/>
                <a:sym typeface="Droid Sans"/>
              </a:endParaRPr>
            </a:p>
          </p:txBody>
        </p:sp>
        <p:sp>
          <p:nvSpPr>
            <p:cNvPr id="65" name="Google Shape;65;p12"/>
            <p:cNvSpPr/>
            <p:nvPr/>
          </p:nvSpPr>
          <p:spPr>
            <a:xfrm>
              <a:off x="5868525" y="2304425"/>
              <a:ext cx="1791300" cy="749700"/>
            </a:xfrm>
            <a:prstGeom prst="roundRect">
              <a:avLst>
                <a:gd name="adj" fmla="val 16667"/>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Machine</a:t>
              </a:r>
              <a:endParaRPr b="1">
                <a:latin typeface="Droid Sans"/>
                <a:ea typeface="Droid Sans"/>
                <a:cs typeface="Droid Sans"/>
                <a:sym typeface="Droid Sans"/>
              </a:endParaRPr>
            </a:p>
          </p:txBody>
        </p:sp>
        <p:sp>
          <p:nvSpPr>
            <p:cNvPr id="66" name="Google Shape;66;p12"/>
            <p:cNvSpPr/>
            <p:nvPr/>
          </p:nvSpPr>
          <p:spPr>
            <a:xfrm>
              <a:off x="4161600" y="2268875"/>
              <a:ext cx="820800" cy="820800"/>
            </a:xfrm>
            <a:prstGeom prst="ellipse">
              <a:avLst/>
            </a:prstGeom>
            <a:solidFill>
              <a:srgbClr val="CFE2F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OS</a:t>
              </a:r>
              <a:endParaRPr b="1">
                <a:latin typeface="Droid Sans"/>
                <a:ea typeface="Droid Sans"/>
                <a:cs typeface="Droid Sans"/>
                <a:sym typeface="Droid Sans"/>
              </a:endParaRPr>
            </a:p>
          </p:txBody>
        </p:sp>
        <p:cxnSp>
          <p:nvCxnSpPr>
            <p:cNvPr id="67" name="Google Shape;67;p12"/>
            <p:cNvCxnSpPr>
              <a:stCxn id="64" idx="3"/>
              <a:endCxn id="66" idx="2"/>
            </p:cNvCxnSpPr>
            <p:nvPr/>
          </p:nvCxnSpPr>
          <p:spPr>
            <a:xfrm>
              <a:off x="3275475" y="2679275"/>
              <a:ext cx="886200" cy="0"/>
            </a:xfrm>
            <a:prstGeom prst="straightConnector1">
              <a:avLst/>
            </a:prstGeom>
            <a:noFill/>
            <a:ln w="38100" cap="flat" cmpd="sng">
              <a:solidFill>
                <a:srgbClr val="000000"/>
              </a:solidFill>
              <a:prstDash val="solid"/>
              <a:round/>
              <a:headEnd type="triangle" w="med" len="med"/>
              <a:tailEnd type="triangle" w="med" len="med"/>
            </a:ln>
          </p:spPr>
        </p:cxnSp>
        <p:cxnSp>
          <p:nvCxnSpPr>
            <p:cNvPr id="68" name="Google Shape;68;p12"/>
            <p:cNvCxnSpPr>
              <a:stCxn id="66" idx="6"/>
              <a:endCxn id="65" idx="1"/>
            </p:cNvCxnSpPr>
            <p:nvPr/>
          </p:nvCxnSpPr>
          <p:spPr>
            <a:xfrm>
              <a:off x="4982400" y="2679275"/>
              <a:ext cx="886200" cy="0"/>
            </a:xfrm>
            <a:prstGeom prst="straightConnector1">
              <a:avLst/>
            </a:prstGeom>
            <a:noFill/>
            <a:ln w="38100" cap="flat" cmpd="sng">
              <a:solidFill>
                <a:srgbClr val="000000"/>
              </a:solidFill>
              <a:prstDash val="solid"/>
              <a:round/>
              <a:headEnd type="triangle" w="med" len="med"/>
              <a:tailEnd type="triangle" w="med" len="med"/>
            </a:ln>
          </p:spPr>
        </p:cxnSp>
        <p:sp>
          <p:nvSpPr>
            <p:cNvPr id="69" name="Google Shape;69;p12"/>
            <p:cNvSpPr txBox="1"/>
            <p:nvPr/>
          </p:nvSpPr>
          <p:spPr>
            <a:xfrm>
              <a:off x="136567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Usable Interface</a:t>
              </a:r>
              <a:endParaRPr>
                <a:latin typeface="Droid Sans"/>
                <a:ea typeface="Droid Sans"/>
                <a:cs typeface="Droid Sans"/>
                <a:sym typeface="Droid Sans"/>
              </a:endParaRPr>
            </a:p>
          </p:txBody>
        </p:sp>
        <p:sp>
          <p:nvSpPr>
            <p:cNvPr id="70" name="Google Shape;70;p12"/>
            <p:cNvSpPr txBox="1"/>
            <p:nvPr/>
          </p:nvSpPr>
          <p:spPr>
            <a:xfrm>
              <a:off x="3617100" y="4451000"/>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Hardware Independence</a:t>
              </a:r>
              <a:endParaRPr>
                <a:latin typeface="Droid Sans"/>
                <a:ea typeface="Droid Sans"/>
                <a:cs typeface="Droid Sans"/>
                <a:sym typeface="Droid Sans"/>
              </a:endParaRPr>
            </a:p>
          </p:txBody>
        </p:sp>
        <p:sp>
          <p:nvSpPr>
            <p:cNvPr id="71" name="Google Shape;71;p12"/>
            <p:cNvSpPr txBox="1"/>
            <p:nvPr/>
          </p:nvSpPr>
          <p:spPr>
            <a:xfrm>
              <a:off x="5868525" y="3457775"/>
              <a:ext cx="1909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ans"/>
                  <a:ea typeface="Droid Sans"/>
                  <a:cs typeface="Droid Sans"/>
                  <a:sym typeface="Droid Sans"/>
                </a:rPr>
                <a:t>Resource Management</a:t>
              </a:r>
              <a:endParaRPr>
                <a:latin typeface="Droid Sans"/>
                <a:ea typeface="Droid Sans"/>
                <a:cs typeface="Droid Sans"/>
                <a:sym typeface="Droid Sans"/>
              </a:endParaRPr>
            </a:p>
          </p:txBody>
        </p:sp>
        <p:cxnSp>
          <p:nvCxnSpPr>
            <p:cNvPr id="72" name="Google Shape;72;p12"/>
            <p:cNvCxnSpPr>
              <a:stCxn id="66" idx="4"/>
              <a:endCxn id="69" idx="3"/>
            </p:cNvCxnSpPr>
            <p:nvPr/>
          </p:nvCxnSpPr>
          <p:spPr>
            <a:xfrm rot="5400000">
              <a:off x="36070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3" name="Google Shape;73;p12"/>
            <p:cNvCxnSpPr>
              <a:stCxn id="66" idx="4"/>
              <a:endCxn id="71" idx="1"/>
            </p:cNvCxnSpPr>
            <p:nvPr/>
          </p:nvCxnSpPr>
          <p:spPr>
            <a:xfrm rot="-5400000" flipH="1">
              <a:off x="4903650" y="2758025"/>
              <a:ext cx="633300" cy="1296600"/>
            </a:xfrm>
            <a:prstGeom prst="curvedConnector2">
              <a:avLst/>
            </a:prstGeom>
            <a:noFill/>
            <a:ln w="19050" cap="flat" cmpd="sng">
              <a:solidFill>
                <a:srgbClr val="000000"/>
              </a:solidFill>
              <a:prstDash val="solid"/>
              <a:round/>
              <a:headEnd type="none" w="med" len="med"/>
              <a:tailEnd type="triangle" w="med" len="med"/>
            </a:ln>
          </p:spPr>
        </p:cxnSp>
        <p:cxnSp>
          <p:nvCxnSpPr>
            <p:cNvPr id="74" name="Google Shape;74;p12"/>
            <p:cNvCxnSpPr>
              <a:stCxn id="66" idx="4"/>
              <a:endCxn id="70" idx="0"/>
            </p:cNvCxnSpPr>
            <p:nvPr/>
          </p:nvCxnSpPr>
          <p:spPr>
            <a:xfrm rot="-5400000" flipH="1">
              <a:off x="3891600" y="3770075"/>
              <a:ext cx="1361400" cy="600"/>
            </a:xfrm>
            <a:prstGeom prst="curvedConnector3">
              <a:avLst>
                <a:gd name="adj1" fmla="val 49997"/>
              </a:avLst>
            </a:prstGeom>
            <a:noFill/>
            <a:ln w="19050" cap="flat" cmpd="sng">
              <a:solidFill>
                <a:srgbClr val="000000"/>
              </a:solidFill>
              <a:prstDash val="solid"/>
              <a:round/>
              <a:headEnd type="none" w="med" len="med"/>
              <a:tailEnd type="triangle" w="med" len="med"/>
            </a:ln>
          </p:spPr>
        </p:cxnSp>
      </p:grpSp>
      <p:sp>
        <p:nvSpPr>
          <p:cNvPr id="75" name="Google Shape;75;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73</a:t>
            </a:fld>
            <a:endParaRPr/>
          </a:p>
        </p:txBody>
      </p:sp>
      <p:sp>
        <p:nvSpPr>
          <p:cNvPr id="19" name="ZoneTexte 18">
            <a:extLst>
              <a:ext uri="{FF2B5EF4-FFF2-40B4-BE49-F238E27FC236}">
                <a16:creationId xmlns:a16="http://schemas.microsoft.com/office/drawing/2014/main" id="{F34A3AB5-AB72-4A41-A7B9-87DD7314754B}"/>
              </a:ext>
            </a:extLst>
          </p:cNvPr>
          <p:cNvSpPr txBox="1"/>
          <p:nvPr/>
        </p:nvSpPr>
        <p:spPr>
          <a:xfrm>
            <a:off x="4030580" y="329493"/>
            <a:ext cx="4946182" cy="646331"/>
          </a:xfrm>
          <a:prstGeom prst="rect">
            <a:avLst/>
          </a:prstGeom>
          <a:noFill/>
        </p:spPr>
        <p:txBody>
          <a:bodyPr wrap="square" rtlCol="0">
            <a:spAutoFit/>
          </a:bodyPr>
          <a:lstStyle/>
          <a:p>
            <a:pPr algn="ctr"/>
            <a:r>
              <a:rPr lang="fr-FR" sz="1800" i="1" dirty="0" err="1"/>
              <a:t>Reminder</a:t>
            </a:r>
            <a:r>
              <a:rPr lang="fr-FR" sz="1800" i="1" dirty="0"/>
              <a:t>:</a:t>
            </a:r>
          </a:p>
          <a:p>
            <a:pPr algn="ctr"/>
            <a:r>
              <a:rPr lang="fr-FR" sz="1800" i="1" dirty="0"/>
              <a:t>The OS exposes an abstraction of the machine</a:t>
            </a:r>
          </a:p>
        </p:txBody>
      </p:sp>
    </p:spTree>
    <p:extLst>
      <p:ext uri="{BB962C8B-B14F-4D97-AF65-F5344CB8AC3E}">
        <p14:creationId xmlns:p14="http://schemas.microsoft.com/office/powerpoint/2010/main" val="39178485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9"/>
          <p:cNvSpPr txBox="1">
            <a:spLocks noGrp="1"/>
          </p:cNvSpPr>
          <p:nvPr>
            <p:ph type="title"/>
          </p:nvPr>
        </p:nvSpPr>
        <p:spPr>
          <a:xfrm>
            <a:off x="457200" y="2286000"/>
            <a:ext cx="8229600" cy="57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UNIX &amp; Linux</a:t>
            </a:r>
            <a:endParaRPr dirty="0"/>
          </a:p>
        </p:txBody>
      </p:sp>
      <p:sp>
        <p:nvSpPr>
          <p:cNvPr id="196" name="Google Shape;196;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74</a:t>
            </a:fld>
            <a:endParaRPr/>
          </a:p>
        </p:txBody>
      </p:sp>
    </p:spTree>
    <p:extLst>
      <p:ext uri="{BB962C8B-B14F-4D97-AF65-F5344CB8AC3E}">
        <p14:creationId xmlns:p14="http://schemas.microsoft.com/office/powerpoint/2010/main" val="3445175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a:t>
            </a:r>
            <a:endParaRPr dirty="0"/>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r>
              <a:rPr lang="en" dirty="0"/>
              <a:t>Family of operating systems</a:t>
            </a:r>
          </a:p>
          <a:p>
            <a:pPr lvl="1"/>
            <a:r>
              <a:rPr lang="en" dirty="0"/>
              <a:t>2 branches: System V (SVR), BSD</a:t>
            </a:r>
          </a:p>
          <a:p>
            <a:pPr lvl="1"/>
            <a:r>
              <a:rPr lang="en" dirty="0"/>
              <a:t>SUS (Single UNIX Specification), POSIX</a:t>
            </a:r>
          </a:p>
          <a:p>
            <a:pPr lvl="1"/>
            <a:endParaRPr lang="en" dirty="0"/>
          </a:p>
          <a:p>
            <a:r>
              <a:rPr lang="en" dirty="0"/>
              <a:t>Delivers the first abstractions</a:t>
            </a:r>
          </a:p>
          <a:p>
            <a:pPr lvl="1"/>
            <a:r>
              <a:rPr lang="en" dirty="0"/>
              <a:t>Hardware independence</a:t>
            </a:r>
          </a:p>
          <a:p>
            <a:pPr lvl="1"/>
            <a:r>
              <a:rPr lang="en" dirty="0"/>
              <a:t>Basic resources management</a:t>
            </a:r>
          </a:p>
          <a:p>
            <a:pPr lvl="1"/>
            <a:endParaRPr lang="en" dirty="0"/>
          </a:p>
          <a:p>
            <a:r>
              <a:rPr lang="en" dirty="0"/>
              <a:t>“Everything is a file”</a:t>
            </a:r>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75</a:t>
            </a:fld>
            <a:endParaRPr/>
          </a:p>
        </p:txBody>
      </p:sp>
    </p:spTree>
    <p:extLst>
      <p:ext uri="{BB962C8B-B14F-4D97-AF65-F5344CB8AC3E}">
        <p14:creationId xmlns:p14="http://schemas.microsoft.com/office/powerpoint/2010/main" val="372008574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Linux</a:t>
            </a:r>
            <a:endParaRPr dirty="0"/>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r>
              <a:rPr lang="en" dirty="0"/>
              <a:t>UNIX re-written from scratch</a:t>
            </a:r>
          </a:p>
          <a:p>
            <a:pPr lvl="1"/>
            <a:r>
              <a:rPr lang="en" dirty="0"/>
              <a:t>One kernel (sometimes modified): </a:t>
            </a:r>
            <a:r>
              <a:rPr lang="en" dirty="0">
                <a:hlinkClick r:id="rId3"/>
              </a:rPr>
              <a:t>www.kernel.org</a:t>
            </a:r>
            <a:endParaRPr lang="en" dirty="0"/>
          </a:p>
          <a:p>
            <a:pPr lvl="1"/>
            <a:r>
              <a:rPr lang="en" dirty="0"/>
              <a:t>GNU re-written softwares (glibc, gls, gawk, …)</a:t>
            </a:r>
          </a:p>
          <a:p>
            <a:pPr lvl="1"/>
            <a:endParaRPr lang="en" dirty="0"/>
          </a:p>
          <a:p>
            <a:r>
              <a:rPr lang="en" dirty="0"/>
              <a:t>Distributions</a:t>
            </a:r>
          </a:p>
          <a:p>
            <a:pPr lvl="1"/>
            <a:r>
              <a:rPr lang="en" dirty="0"/>
              <a:t>Group of preinstalled softwares for dedicated usages</a:t>
            </a:r>
            <a:br>
              <a:rPr lang="en" dirty="0"/>
            </a:br>
            <a:r>
              <a:rPr lang="en" i="1" dirty="0"/>
              <a:t>Kali Linux for pentest, Debian for servers, Ubuntu for client, …</a:t>
            </a:r>
          </a:p>
          <a:p>
            <a:pPr lvl="1"/>
            <a:r>
              <a:rPr lang="en" dirty="0"/>
              <a:t>Some might be sold with technical support and patches</a:t>
            </a:r>
            <a:br>
              <a:rPr lang="en" dirty="0"/>
            </a:br>
            <a:r>
              <a:rPr lang="en" i="1" dirty="0"/>
              <a:t>Red Hat, SUSE, …</a:t>
            </a:r>
          </a:p>
          <a:p>
            <a:pPr lvl="1"/>
            <a:endParaRPr lang="en" dirty="0"/>
          </a:p>
          <a:p>
            <a:r>
              <a:rPr lang="en" dirty="0"/>
              <a:t>Mainly POSIX-compliant</a:t>
            </a:r>
          </a:p>
          <a:p>
            <a:pPr lvl="1"/>
            <a:r>
              <a:rPr lang="en" dirty="0"/>
              <a:t>Don’t worry: the common UNIX things are all here…</a:t>
            </a:r>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76</a:t>
            </a:fld>
            <a:endParaRPr/>
          </a:p>
        </p:txBody>
      </p:sp>
    </p:spTree>
    <p:extLst>
      <p:ext uri="{BB962C8B-B14F-4D97-AF65-F5344CB8AC3E}">
        <p14:creationId xmlns:p14="http://schemas.microsoft.com/office/powerpoint/2010/main" val="3776336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UNIX/Linux: do not fear terminals</a:t>
            </a:r>
            <a:endParaRPr dirty="0"/>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r>
              <a:rPr lang="fr-FR" dirty="0"/>
              <a:t>CLI: Command Line Interface</a:t>
            </a:r>
          </a:p>
          <a:p>
            <a:pPr lvl="1"/>
            <a:r>
              <a:rPr lang="fr-FR" dirty="0"/>
              <a:t>Type </a:t>
            </a:r>
            <a:r>
              <a:rPr lang="fr-FR" dirty="0" err="1"/>
              <a:t>everything</a:t>
            </a:r>
            <a:r>
              <a:rPr lang="fr-FR" dirty="0"/>
              <a:t> in a terminal (</a:t>
            </a:r>
            <a:r>
              <a:rPr lang="fr-FR" dirty="0" err="1"/>
              <a:t>directly</a:t>
            </a:r>
            <a:r>
              <a:rPr lang="fr-FR" dirty="0"/>
              <a:t> </a:t>
            </a:r>
            <a:r>
              <a:rPr lang="fr-FR" dirty="0" err="1"/>
              <a:t>sends</a:t>
            </a:r>
            <a:r>
              <a:rPr lang="fr-FR" dirty="0"/>
              <a:t> </a:t>
            </a:r>
            <a:r>
              <a:rPr lang="fr-FR" dirty="0" err="1"/>
              <a:t>characters</a:t>
            </a:r>
            <a:r>
              <a:rPr lang="fr-FR" dirty="0"/>
              <a:t>)</a:t>
            </a:r>
          </a:p>
          <a:p>
            <a:pPr lvl="1"/>
            <a:r>
              <a:rPr lang="fr-FR" dirty="0"/>
              <a:t>Call programs by </a:t>
            </a:r>
            <a:r>
              <a:rPr lang="fr-FR" dirty="0" err="1"/>
              <a:t>their</a:t>
            </a:r>
            <a:r>
              <a:rPr lang="fr-FR" dirty="0"/>
              <a:t> </a:t>
            </a:r>
            <a:r>
              <a:rPr lang="fr-FR" dirty="0" err="1"/>
              <a:t>names</a:t>
            </a:r>
            <a:r>
              <a:rPr lang="fr-FR" dirty="0"/>
              <a:t>, and </a:t>
            </a:r>
            <a:r>
              <a:rPr lang="fr-FR" dirty="0" err="1"/>
              <a:t>add</a:t>
            </a:r>
            <a:r>
              <a:rPr lang="fr-FR" dirty="0"/>
              <a:t> </a:t>
            </a:r>
            <a:r>
              <a:rPr lang="fr-FR" dirty="0" err="1"/>
              <a:t>parameters</a:t>
            </a:r>
            <a:endParaRPr lang="fr-FR" dirty="0"/>
          </a:p>
          <a:p>
            <a:pPr lvl="1"/>
            <a:r>
              <a:rPr lang="fr-FR" dirty="0" err="1"/>
              <a:t>Perfect</a:t>
            </a:r>
            <a:r>
              <a:rPr lang="fr-FR" dirty="0"/>
              <a:t> for </a:t>
            </a:r>
            <a:r>
              <a:rPr lang="fr-FR" dirty="0" err="1"/>
              <a:t>precise</a:t>
            </a:r>
            <a:r>
              <a:rPr lang="fr-FR" dirty="0"/>
              <a:t> configuration and automation</a:t>
            </a:r>
          </a:p>
          <a:p>
            <a:endParaRPr lang="fr-FR" dirty="0"/>
          </a:p>
          <a:p>
            <a:r>
              <a:rPr lang="fr-FR" dirty="0"/>
              <a:t>GUI: </a:t>
            </a:r>
            <a:r>
              <a:rPr lang="fr-FR" dirty="0" err="1"/>
              <a:t>Graphical</a:t>
            </a:r>
            <a:r>
              <a:rPr lang="fr-FR" dirty="0"/>
              <a:t> User Interface </a:t>
            </a:r>
            <a:r>
              <a:rPr lang="fr-FR" sz="1800" i="1" dirty="0"/>
              <a:t>(</a:t>
            </a:r>
            <a:r>
              <a:rPr lang="fr-FR" sz="1800" i="1" dirty="0" err="1"/>
              <a:t>since</a:t>
            </a:r>
            <a:r>
              <a:rPr lang="fr-FR" sz="1800" i="1" dirty="0"/>
              <a:t> 80s~90s)</a:t>
            </a:r>
            <a:endParaRPr lang="fr-FR" i="1" dirty="0"/>
          </a:p>
          <a:p>
            <a:pPr lvl="1"/>
            <a:r>
              <a:rPr lang="fr-FR" dirty="0" err="1"/>
              <a:t>Graphical</a:t>
            </a:r>
            <a:r>
              <a:rPr lang="fr-FR" dirty="0"/>
              <a:t> </a:t>
            </a:r>
            <a:r>
              <a:rPr lang="fr-FR" dirty="0" err="1"/>
              <a:t>environment</a:t>
            </a:r>
            <a:r>
              <a:rPr lang="fr-FR" dirty="0"/>
              <a:t> </a:t>
            </a:r>
            <a:r>
              <a:rPr lang="fr-FR" dirty="0" err="1"/>
              <a:t>with</a:t>
            </a:r>
            <a:r>
              <a:rPr lang="fr-FR" dirty="0"/>
              <a:t> buttons</a:t>
            </a:r>
          </a:p>
          <a:p>
            <a:pPr lvl="1"/>
            <a:r>
              <a:rPr lang="fr-FR" dirty="0"/>
              <a:t>Call programs </a:t>
            </a:r>
            <a:r>
              <a:rPr lang="fr-FR" dirty="0" err="1"/>
              <a:t>with</a:t>
            </a:r>
            <a:r>
              <a:rPr lang="fr-FR" dirty="0"/>
              <a:t> buttons and clicks</a:t>
            </a:r>
          </a:p>
          <a:p>
            <a:pPr lvl="1"/>
            <a:r>
              <a:rPr lang="fr-FR" dirty="0" err="1"/>
              <a:t>Simplified</a:t>
            </a:r>
            <a:r>
              <a:rPr lang="fr-FR" dirty="0"/>
              <a:t> for business </a:t>
            </a:r>
            <a:r>
              <a:rPr lang="fr-FR" dirty="0" err="1"/>
              <a:t>users</a:t>
            </a:r>
            <a:r>
              <a:rPr lang="fr-FR" dirty="0"/>
              <a:t>, but </a:t>
            </a:r>
            <a:r>
              <a:rPr lang="fr-FR" dirty="0" err="1"/>
              <a:t>heavier</a:t>
            </a:r>
            <a:r>
              <a:rPr lang="fr-FR" dirty="0"/>
              <a:t> to run and manage</a:t>
            </a:r>
            <a:br>
              <a:rPr lang="fr-FR" dirty="0"/>
            </a:br>
            <a:r>
              <a:rPr lang="fr-FR" i="1" dirty="0" err="1"/>
              <a:t>However</a:t>
            </a:r>
            <a:r>
              <a:rPr lang="fr-FR" i="1" dirty="0"/>
              <a:t>: </a:t>
            </a:r>
            <a:r>
              <a:rPr lang="fr-FR" i="1" dirty="0" err="1"/>
              <a:t>precise</a:t>
            </a:r>
            <a:r>
              <a:rPr lang="fr-FR" i="1" dirty="0"/>
              <a:t> configuration </a:t>
            </a:r>
            <a:r>
              <a:rPr lang="fr-FR" i="1" dirty="0" err="1"/>
              <a:t>might</a:t>
            </a:r>
            <a:r>
              <a:rPr lang="fr-FR" i="1" dirty="0"/>
              <a:t> </a:t>
            </a:r>
            <a:r>
              <a:rPr lang="fr-FR" i="1" dirty="0" err="1"/>
              <a:t>be</a:t>
            </a:r>
            <a:r>
              <a:rPr lang="fr-FR" i="1" dirty="0"/>
              <a:t> </a:t>
            </a:r>
            <a:r>
              <a:rPr lang="fr-FR" i="1" dirty="0" err="1"/>
              <a:t>available</a:t>
            </a:r>
            <a:r>
              <a:rPr lang="fr-FR" i="1" dirty="0"/>
              <a:t> in a file</a:t>
            </a:r>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77</a:t>
            </a:fld>
            <a:endParaRPr/>
          </a:p>
        </p:txBody>
      </p:sp>
    </p:spTree>
    <p:extLst>
      <p:ext uri="{BB962C8B-B14F-4D97-AF65-F5344CB8AC3E}">
        <p14:creationId xmlns:p14="http://schemas.microsoft.com/office/powerpoint/2010/main" val="2236686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a:spLocks noGrp="1"/>
          </p:cNvSpPr>
          <p:nvPr>
            <p:ph type="title"/>
          </p:nvPr>
        </p:nvSpPr>
        <p:spPr>
          <a:xfrm>
            <a:off x="457200" y="205975"/>
            <a:ext cx="8229600" cy="571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UNIX/Linux: do not fear terminals</a:t>
            </a:r>
            <a:endParaRPr dirty="0"/>
          </a:p>
        </p:txBody>
      </p:sp>
      <p:sp>
        <p:nvSpPr>
          <p:cNvPr id="209" name="Google Shape;209;p31"/>
          <p:cNvSpPr txBox="1">
            <a:spLocks noGrp="1"/>
          </p:cNvSpPr>
          <p:nvPr>
            <p:ph type="body" idx="1"/>
          </p:nvPr>
        </p:nvSpPr>
        <p:spPr>
          <a:xfrm>
            <a:off x="457200" y="889150"/>
            <a:ext cx="8229600" cy="4036800"/>
          </a:xfrm>
          <a:prstGeom prst="rect">
            <a:avLst/>
          </a:prstGeom>
        </p:spPr>
        <p:txBody>
          <a:bodyPr spcFirstLastPara="1" wrap="square" lIns="91425" tIns="91425" rIns="91425" bIns="91425" anchor="t" anchorCtr="0">
            <a:noAutofit/>
          </a:bodyPr>
          <a:lstStyle/>
          <a:p>
            <a:r>
              <a:rPr lang="fr-FR" dirty="0"/>
              <a:t>CLI: Command Line Interface</a:t>
            </a:r>
          </a:p>
          <a:p>
            <a:pPr lvl="1"/>
            <a:r>
              <a:rPr lang="fr-FR" dirty="0"/>
              <a:t>Windows: MS-DOS </a:t>
            </a:r>
            <a:r>
              <a:rPr lang="fr-FR" sz="1400" i="1" dirty="0"/>
              <a:t>(BATCH </a:t>
            </a:r>
            <a:r>
              <a:rPr lang="fr-FR" sz="1400" i="1" dirty="0" err="1"/>
              <a:t>language</a:t>
            </a:r>
            <a:r>
              <a:rPr lang="fr-FR" sz="1400" i="1" dirty="0"/>
              <a:t>)</a:t>
            </a:r>
            <a:r>
              <a:rPr lang="fr-FR" dirty="0"/>
              <a:t>, PowerShell, WSL </a:t>
            </a:r>
            <a:r>
              <a:rPr lang="fr-FR" sz="1400" i="1" dirty="0"/>
              <a:t>(Windows </a:t>
            </a:r>
            <a:r>
              <a:rPr lang="fr-FR" sz="1400" i="1" dirty="0" err="1"/>
              <a:t>Subsystem</a:t>
            </a:r>
            <a:r>
              <a:rPr lang="fr-FR" sz="1400" i="1" dirty="0"/>
              <a:t> for Linux)</a:t>
            </a:r>
            <a:endParaRPr lang="fr-FR" i="1" dirty="0"/>
          </a:p>
          <a:p>
            <a:pPr lvl="1"/>
            <a:r>
              <a:rPr lang="fr-FR" dirty="0"/>
              <a:t>UNIX/Linux: </a:t>
            </a:r>
            <a:r>
              <a:rPr lang="fr-FR" dirty="0" err="1"/>
              <a:t>shell</a:t>
            </a:r>
            <a:r>
              <a:rPr lang="fr-FR" dirty="0"/>
              <a:t> (sh, </a:t>
            </a:r>
            <a:r>
              <a:rPr lang="fr-FR" dirty="0" err="1"/>
              <a:t>csh</a:t>
            </a:r>
            <a:r>
              <a:rPr lang="fr-FR" dirty="0"/>
              <a:t> &amp; </a:t>
            </a:r>
            <a:r>
              <a:rPr lang="fr-FR" dirty="0" err="1"/>
              <a:t>tcsh</a:t>
            </a:r>
            <a:r>
              <a:rPr lang="fr-FR" dirty="0"/>
              <a:t>, </a:t>
            </a:r>
            <a:r>
              <a:rPr lang="fr-FR" dirty="0" err="1"/>
              <a:t>bash</a:t>
            </a:r>
            <a:r>
              <a:rPr lang="fr-FR" dirty="0"/>
              <a:t>, </a:t>
            </a:r>
            <a:r>
              <a:rPr lang="fr-FR" dirty="0" err="1"/>
              <a:t>ksh</a:t>
            </a:r>
            <a:r>
              <a:rPr lang="fr-FR" dirty="0"/>
              <a:t>/Korn-</a:t>
            </a:r>
            <a:r>
              <a:rPr lang="fr-FR" dirty="0" err="1"/>
              <a:t>shell</a:t>
            </a:r>
            <a:r>
              <a:rPr lang="fr-FR" dirty="0"/>
              <a:t>, </a:t>
            </a:r>
            <a:r>
              <a:rPr lang="fr-FR" dirty="0" err="1"/>
              <a:t>zsh</a:t>
            </a:r>
            <a:r>
              <a:rPr lang="fr-FR" dirty="0"/>
              <a:t>, …)</a:t>
            </a:r>
          </a:p>
          <a:p>
            <a:endParaRPr lang="fr-FR" dirty="0"/>
          </a:p>
          <a:p>
            <a:r>
              <a:rPr lang="fr-FR" dirty="0"/>
              <a:t>GUI: </a:t>
            </a:r>
            <a:r>
              <a:rPr lang="fr-FR" dirty="0" err="1"/>
              <a:t>Graphical</a:t>
            </a:r>
            <a:r>
              <a:rPr lang="fr-FR" dirty="0"/>
              <a:t> User Interface</a:t>
            </a:r>
          </a:p>
          <a:p>
            <a:pPr lvl="1"/>
            <a:r>
              <a:rPr lang="fr-FR" dirty="0"/>
              <a:t>Windows: explorer.exe</a:t>
            </a:r>
          </a:p>
          <a:p>
            <a:pPr lvl="1"/>
            <a:r>
              <a:rPr lang="fr-FR" dirty="0"/>
              <a:t>UNIX/Linux: X server (X11, </a:t>
            </a:r>
            <a:r>
              <a:rPr lang="fr-FR" dirty="0" err="1"/>
              <a:t>Xorg</a:t>
            </a:r>
            <a:r>
              <a:rPr lang="fr-FR" dirty="0"/>
              <a:t>, …) + </a:t>
            </a:r>
            <a:r>
              <a:rPr lang="fr-FR" dirty="0" err="1"/>
              <a:t>window</a:t>
            </a:r>
            <a:r>
              <a:rPr lang="fr-FR" dirty="0"/>
              <a:t> manager (</a:t>
            </a:r>
            <a:r>
              <a:rPr lang="fr-FR" dirty="0" err="1"/>
              <a:t>dwm</a:t>
            </a:r>
            <a:r>
              <a:rPr lang="fr-FR" dirty="0"/>
              <a:t>, </a:t>
            </a:r>
            <a:r>
              <a:rPr lang="fr-FR" dirty="0" err="1"/>
              <a:t>xfce</a:t>
            </a:r>
            <a:r>
              <a:rPr lang="fr-FR" dirty="0"/>
              <a:t>, Gnome, KDE, …)</a:t>
            </a:r>
          </a:p>
          <a:p>
            <a:endParaRPr lang="fr-FR" i="1" dirty="0"/>
          </a:p>
        </p:txBody>
      </p:sp>
      <p:sp>
        <p:nvSpPr>
          <p:cNvPr id="210" name="Google Shape;210;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78</a:t>
            </a:fld>
            <a:endParaRPr/>
          </a:p>
        </p:txBody>
      </p:sp>
    </p:spTree>
    <p:extLst>
      <p:ext uri="{BB962C8B-B14F-4D97-AF65-F5344CB8AC3E}">
        <p14:creationId xmlns:p14="http://schemas.microsoft.com/office/powerpoint/2010/main" val="731013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8</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19" name="Double flèche horizontale 14">
            <a:extLst>
              <a:ext uri="{FF2B5EF4-FFF2-40B4-BE49-F238E27FC236}">
                <a16:creationId xmlns:a16="http://schemas.microsoft.com/office/drawing/2014/main" id="{9C5ED02D-ACE6-4A85-A7B1-81561F3F64B8}"/>
              </a:ext>
            </a:extLst>
          </p:cNvPr>
          <p:cNvSpPr/>
          <p:nvPr/>
        </p:nvSpPr>
        <p:spPr>
          <a:xfrm>
            <a:off x="1882675" y="2121898"/>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grpSp>
        <p:nvGrpSpPr>
          <p:cNvPr id="24" name="Groupe 23">
            <a:extLst>
              <a:ext uri="{FF2B5EF4-FFF2-40B4-BE49-F238E27FC236}">
                <a16:creationId xmlns:a16="http://schemas.microsoft.com/office/drawing/2014/main" id="{485B9F43-CA1A-42DC-A064-F7792686FABE}"/>
              </a:ext>
            </a:extLst>
          </p:cNvPr>
          <p:cNvGrpSpPr/>
          <p:nvPr/>
        </p:nvGrpSpPr>
        <p:grpSpPr>
          <a:xfrm>
            <a:off x="253936" y="1486889"/>
            <a:ext cx="1553945" cy="2013400"/>
            <a:chOff x="231190" y="1101762"/>
            <a:chExt cx="1553945" cy="2013400"/>
          </a:xfrm>
        </p:grpSpPr>
        <p:pic>
          <p:nvPicPr>
            <p:cNvPr id="23" name="Image 22">
              <a:extLst>
                <a:ext uri="{FF2B5EF4-FFF2-40B4-BE49-F238E27FC236}">
                  <a16:creationId xmlns:a16="http://schemas.microsoft.com/office/drawing/2014/main" id="{E3E22EA8-0207-4248-97CA-1C614C45FEA9}"/>
                </a:ext>
              </a:extLst>
            </p:cNvPr>
            <p:cNvPicPr>
              <a:picLocks noChangeAspect="1"/>
            </p:cNvPicPr>
            <p:nvPr/>
          </p:nvPicPr>
          <p:blipFill>
            <a:blip r:embed="rId4"/>
            <a:stretch>
              <a:fillRect/>
            </a:stretch>
          </p:blipFill>
          <p:spPr>
            <a:xfrm>
              <a:off x="875914" y="1887714"/>
              <a:ext cx="909221" cy="1227448"/>
            </a:xfrm>
            <a:prstGeom prst="rect">
              <a:avLst/>
            </a:prstGeom>
          </p:spPr>
        </p:pic>
        <p:pic>
          <p:nvPicPr>
            <p:cNvPr id="21" name="Image 20">
              <a:extLst>
                <a:ext uri="{FF2B5EF4-FFF2-40B4-BE49-F238E27FC236}">
                  <a16:creationId xmlns:a16="http://schemas.microsoft.com/office/drawing/2014/main" id="{ED62FC13-4D94-4C4A-AFFB-19426493F9DE}"/>
                </a:ext>
              </a:extLst>
            </p:cNvPr>
            <p:cNvPicPr>
              <a:picLocks noChangeAspect="1"/>
            </p:cNvPicPr>
            <p:nvPr/>
          </p:nvPicPr>
          <p:blipFill>
            <a:blip r:embed="rId5"/>
            <a:stretch>
              <a:fillRect/>
            </a:stretch>
          </p:blipFill>
          <p:spPr>
            <a:xfrm>
              <a:off x="231190" y="1101762"/>
              <a:ext cx="1289448" cy="1289448"/>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
        <p:nvSpPr>
          <p:cNvPr id="63" name="ZoneTexte 62">
            <a:extLst>
              <a:ext uri="{FF2B5EF4-FFF2-40B4-BE49-F238E27FC236}">
                <a16:creationId xmlns:a16="http://schemas.microsoft.com/office/drawing/2014/main" id="{C9CFB4AB-2F91-4D57-B5AB-6EE775405940}"/>
              </a:ext>
            </a:extLst>
          </p:cNvPr>
          <p:cNvSpPr txBox="1"/>
          <p:nvPr/>
        </p:nvSpPr>
        <p:spPr>
          <a:xfrm>
            <a:off x="1167891" y="3531544"/>
            <a:ext cx="1217000"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err="1"/>
              <a:t>Devices</a:t>
            </a:r>
            <a:endParaRPr lang="fr-FR" dirty="0"/>
          </a:p>
        </p:txBody>
      </p:sp>
    </p:spTree>
    <p:extLst>
      <p:ext uri="{BB962C8B-B14F-4D97-AF65-F5344CB8AC3E}">
        <p14:creationId xmlns:p14="http://schemas.microsoft.com/office/powerpoint/2010/main" val="1502214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71521AC8-BE94-473E-A003-ABB89C90C32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fr-FR" smtClean="0"/>
              <a:t>9</a:t>
            </a:fld>
            <a:endParaRPr lang="fr-FR"/>
          </a:p>
        </p:txBody>
      </p:sp>
      <p:sp>
        <p:nvSpPr>
          <p:cNvPr id="10" name="Double flèche horizontale 14">
            <a:extLst>
              <a:ext uri="{FF2B5EF4-FFF2-40B4-BE49-F238E27FC236}">
                <a16:creationId xmlns:a16="http://schemas.microsoft.com/office/drawing/2014/main" id="{3DF4C71B-415A-4C3F-AD00-53FDF9EDA824}"/>
              </a:ext>
            </a:extLst>
          </p:cNvPr>
          <p:cNvSpPr/>
          <p:nvPr/>
        </p:nvSpPr>
        <p:spPr>
          <a:xfrm>
            <a:off x="5245338" y="2163054"/>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pic>
        <p:nvPicPr>
          <p:cNvPr id="5" name="Espace réservé du contenu 8">
            <a:extLst>
              <a:ext uri="{FF2B5EF4-FFF2-40B4-BE49-F238E27FC236}">
                <a16:creationId xmlns:a16="http://schemas.microsoft.com/office/drawing/2014/main" id="{99280DAF-009C-4912-A83D-62007639E50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1122" y="1595184"/>
            <a:ext cx="1888401" cy="1883059"/>
          </a:xfrm>
          <a:prstGeom prst="rect">
            <a:avLst/>
          </a:prstGeom>
          <a:noFill/>
          <a:ln>
            <a:noFill/>
          </a:ln>
        </p:spPr>
      </p:pic>
      <p:sp>
        <p:nvSpPr>
          <p:cNvPr id="12" name="Éclair 11">
            <a:extLst>
              <a:ext uri="{FF2B5EF4-FFF2-40B4-BE49-F238E27FC236}">
                <a16:creationId xmlns:a16="http://schemas.microsoft.com/office/drawing/2014/main" id="{FB86A1A4-4BB0-4B47-9386-2A8C2940FF29}"/>
              </a:ext>
            </a:extLst>
          </p:cNvPr>
          <p:cNvSpPr/>
          <p:nvPr/>
        </p:nvSpPr>
        <p:spPr>
          <a:xfrm rot="15300000">
            <a:off x="2578130" y="2931405"/>
            <a:ext cx="1081002" cy="882828"/>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1FE0A41E-D92F-405E-A6C4-7938DF27A51A}"/>
              </a:ext>
            </a:extLst>
          </p:cNvPr>
          <p:cNvSpPr txBox="1"/>
          <p:nvPr/>
        </p:nvSpPr>
        <p:spPr>
          <a:xfrm>
            <a:off x="2617922" y="3974289"/>
            <a:ext cx="683200" cy="461665"/>
          </a:xfrm>
          <a:prstGeom prst="rect">
            <a:avLst/>
          </a:prstGeom>
          <a:noFill/>
        </p:spPr>
        <p:txBody>
          <a:bodyPr wrap="none" rtlCol="0">
            <a:spAutoFit/>
          </a:bodyPr>
          <a:lstStyle>
            <a:defPPr marR="0" lvl="0" algn="l" rtl="0">
              <a:lnSpc>
                <a:spcPct val="100000"/>
              </a:lnSpc>
              <a:spcBef>
                <a:spcPts val="0"/>
              </a:spcBef>
              <a:spcAft>
                <a:spcPts val="0"/>
              </a:spcAft>
              <a:defRPr/>
            </a:defPPr>
            <a:lvl1pPr>
              <a:defRPr sz="2400">
                <a:solidFill>
                  <a:schemeClr val="dk1"/>
                </a:solidFill>
                <a:latin typeface="Droid Sans"/>
              </a:defRPr>
            </a:lvl1pPr>
          </a:lstStyle>
          <a:p>
            <a:r>
              <a:rPr lang="fr-FR" dirty="0"/>
              <a:t>IRQ</a:t>
            </a:r>
          </a:p>
        </p:txBody>
      </p:sp>
      <p:grpSp>
        <p:nvGrpSpPr>
          <p:cNvPr id="17" name="Groupe 16">
            <a:extLst>
              <a:ext uri="{FF2B5EF4-FFF2-40B4-BE49-F238E27FC236}">
                <a16:creationId xmlns:a16="http://schemas.microsoft.com/office/drawing/2014/main" id="{3E0C5066-ADA0-4DB9-936E-96D04ECD2617}"/>
              </a:ext>
            </a:extLst>
          </p:cNvPr>
          <p:cNvGrpSpPr/>
          <p:nvPr/>
        </p:nvGrpSpPr>
        <p:grpSpPr>
          <a:xfrm>
            <a:off x="6622061" y="1867546"/>
            <a:ext cx="2268003" cy="1440160"/>
            <a:chOff x="6051674" y="1160095"/>
            <a:chExt cx="2268003" cy="1440160"/>
          </a:xfrm>
        </p:grpSpPr>
        <p:pic>
          <p:nvPicPr>
            <p:cNvPr id="6" name="Image 5">
              <a:extLst>
                <a:ext uri="{FF2B5EF4-FFF2-40B4-BE49-F238E27FC236}">
                  <a16:creationId xmlns:a16="http://schemas.microsoft.com/office/drawing/2014/main" id="{4B69FCBA-70DF-49B4-87C2-C6F99C727D6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5" y="1160095"/>
              <a:ext cx="1134001" cy="712541"/>
            </a:xfrm>
            <a:prstGeom prst="rect">
              <a:avLst/>
            </a:prstGeom>
          </p:spPr>
        </p:pic>
        <p:pic>
          <p:nvPicPr>
            <p:cNvPr id="7" name="Image 6">
              <a:extLst>
                <a:ext uri="{FF2B5EF4-FFF2-40B4-BE49-F238E27FC236}">
                  <a16:creationId xmlns:a16="http://schemas.microsoft.com/office/drawing/2014/main" id="{FBC008A7-C52C-495E-9CE4-6D0FC1DAFF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1674" y="1887714"/>
              <a:ext cx="1134001" cy="712541"/>
            </a:xfrm>
            <a:prstGeom prst="rect">
              <a:avLst/>
            </a:prstGeom>
          </p:spPr>
        </p:pic>
        <p:pic>
          <p:nvPicPr>
            <p:cNvPr id="8" name="Image 7">
              <a:extLst>
                <a:ext uri="{FF2B5EF4-FFF2-40B4-BE49-F238E27FC236}">
                  <a16:creationId xmlns:a16="http://schemas.microsoft.com/office/drawing/2014/main" id="{5518B1C8-A326-4371-A621-D3AC196F16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6" y="1160095"/>
              <a:ext cx="1134001" cy="712541"/>
            </a:xfrm>
            <a:prstGeom prst="rect">
              <a:avLst/>
            </a:prstGeom>
          </p:spPr>
        </p:pic>
        <p:pic>
          <p:nvPicPr>
            <p:cNvPr id="9" name="Image 8">
              <a:extLst>
                <a:ext uri="{FF2B5EF4-FFF2-40B4-BE49-F238E27FC236}">
                  <a16:creationId xmlns:a16="http://schemas.microsoft.com/office/drawing/2014/main" id="{DD91B60F-05F0-49D2-8A29-60F52038ED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5675" y="1887714"/>
              <a:ext cx="1134001" cy="712541"/>
            </a:xfrm>
            <a:prstGeom prst="rect">
              <a:avLst/>
            </a:prstGeom>
          </p:spPr>
        </p:pic>
      </p:grpSp>
      <p:sp>
        <p:nvSpPr>
          <p:cNvPr id="19" name="Double flèche horizontale 14">
            <a:extLst>
              <a:ext uri="{FF2B5EF4-FFF2-40B4-BE49-F238E27FC236}">
                <a16:creationId xmlns:a16="http://schemas.microsoft.com/office/drawing/2014/main" id="{9C5ED02D-ACE6-4A85-A7B1-81561F3F64B8}"/>
              </a:ext>
            </a:extLst>
          </p:cNvPr>
          <p:cNvSpPr/>
          <p:nvPr/>
        </p:nvSpPr>
        <p:spPr>
          <a:xfrm>
            <a:off x="1882675" y="2121898"/>
            <a:ext cx="1376722" cy="66107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BUS</a:t>
            </a:r>
          </a:p>
        </p:txBody>
      </p:sp>
      <p:grpSp>
        <p:nvGrpSpPr>
          <p:cNvPr id="24" name="Groupe 23">
            <a:extLst>
              <a:ext uri="{FF2B5EF4-FFF2-40B4-BE49-F238E27FC236}">
                <a16:creationId xmlns:a16="http://schemas.microsoft.com/office/drawing/2014/main" id="{485B9F43-CA1A-42DC-A064-F7792686FABE}"/>
              </a:ext>
            </a:extLst>
          </p:cNvPr>
          <p:cNvGrpSpPr/>
          <p:nvPr/>
        </p:nvGrpSpPr>
        <p:grpSpPr>
          <a:xfrm>
            <a:off x="253936" y="1486889"/>
            <a:ext cx="1553945" cy="2013400"/>
            <a:chOff x="231190" y="1101762"/>
            <a:chExt cx="1553945" cy="2013400"/>
          </a:xfrm>
        </p:grpSpPr>
        <p:pic>
          <p:nvPicPr>
            <p:cNvPr id="23" name="Image 22">
              <a:extLst>
                <a:ext uri="{FF2B5EF4-FFF2-40B4-BE49-F238E27FC236}">
                  <a16:creationId xmlns:a16="http://schemas.microsoft.com/office/drawing/2014/main" id="{E3E22EA8-0207-4248-97CA-1C614C45FEA9}"/>
                </a:ext>
              </a:extLst>
            </p:cNvPr>
            <p:cNvPicPr>
              <a:picLocks noChangeAspect="1"/>
            </p:cNvPicPr>
            <p:nvPr/>
          </p:nvPicPr>
          <p:blipFill>
            <a:blip r:embed="rId4"/>
            <a:stretch>
              <a:fillRect/>
            </a:stretch>
          </p:blipFill>
          <p:spPr>
            <a:xfrm>
              <a:off x="875914" y="1887714"/>
              <a:ext cx="909221" cy="1227448"/>
            </a:xfrm>
            <a:prstGeom prst="rect">
              <a:avLst/>
            </a:prstGeom>
          </p:spPr>
        </p:pic>
        <p:pic>
          <p:nvPicPr>
            <p:cNvPr id="21" name="Image 20">
              <a:extLst>
                <a:ext uri="{FF2B5EF4-FFF2-40B4-BE49-F238E27FC236}">
                  <a16:creationId xmlns:a16="http://schemas.microsoft.com/office/drawing/2014/main" id="{ED62FC13-4D94-4C4A-AFFB-19426493F9DE}"/>
                </a:ext>
              </a:extLst>
            </p:cNvPr>
            <p:cNvPicPr>
              <a:picLocks noChangeAspect="1"/>
            </p:cNvPicPr>
            <p:nvPr/>
          </p:nvPicPr>
          <p:blipFill>
            <a:blip r:embed="rId5"/>
            <a:stretch>
              <a:fillRect/>
            </a:stretch>
          </p:blipFill>
          <p:spPr>
            <a:xfrm>
              <a:off x="231190" y="1101762"/>
              <a:ext cx="1289448" cy="1289448"/>
            </a:xfrm>
            <a:prstGeom prst="rect">
              <a:avLst/>
            </a:prstGeom>
          </p:spPr>
        </p:pic>
      </p:grpSp>
      <p:sp>
        <p:nvSpPr>
          <p:cNvPr id="30" name="Rectangle 29">
            <a:extLst>
              <a:ext uri="{FF2B5EF4-FFF2-40B4-BE49-F238E27FC236}">
                <a16:creationId xmlns:a16="http://schemas.microsoft.com/office/drawing/2014/main" id="{B3E43115-DC5D-4A3C-8B30-C5E3BE67972E}"/>
              </a:ext>
            </a:extLst>
          </p:cNvPr>
          <p:cNvSpPr/>
          <p:nvPr/>
        </p:nvSpPr>
        <p:spPr>
          <a:xfrm>
            <a:off x="3953301" y="2227935"/>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A2415F60-7EEF-4F0A-BE53-E5A8169E8D65}"/>
              </a:ext>
            </a:extLst>
          </p:cNvPr>
          <p:cNvSpPr/>
          <p:nvPr/>
        </p:nvSpPr>
        <p:spPr>
          <a:xfrm>
            <a:off x="3953301" y="2339674"/>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2" name="Rectangle 31">
            <a:extLst>
              <a:ext uri="{FF2B5EF4-FFF2-40B4-BE49-F238E27FC236}">
                <a16:creationId xmlns:a16="http://schemas.microsoft.com/office/drawing/2014/main" id="{B3AA1D32-83B6-446C-A912-B228A5D87944}"/>
              </a:ext>
            </a:extLst>
          </p:cNvPr>
          <p:cNvSpPr/>
          <p:nvPr/>
        </p:nvSpPr>
        <p:spPr>
          <a:xfrm>
            <a:off x="3953301" y="2447870"/>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00BA59AA-8456-4F68-B445-4F7D547A60C5}"/>
              </a:ext>
            </a:extLst>
          </p:cNvPr>
          <p:cNvSpPr txBox="1"/>
          <p:nvPr/>
        </p:nvSpPr>
        <p:spPr>
          <a:xfrm>
            <a:off x="3764008" y="2654824"/>
            <a:ext cx="1006381" cy="307777"/>
          </a:xfrm>
          <a:prstGeom prst="rect">
            <a:avLst/>
          </a:prstGeom>
          <a:noFill/>
        </p:spPr>
        <p:txBody>
          <a:bodyPr wrap="square" rtlCol="0">
            <a:spAutoFit/>
          </a:bodyPr>
          <a:lstStyle/>
          <a:p>
            <a:r>
              <a:rPr lang="fr-FR" dirty="0" err="1"/>
              <a:t>Registers</a:t>
            </a:r>
            <a:endParaRPr lang="fr-FR" dirty="0"/>
          </a:p>
        </p:txBody>
      </p:sp>
      <p:sp>
        <p:nvSpPr>
          <p:cNvPr id="34" name="Rectangle 33">
            <a:extLst>
              <a:ext uri="{FF2B5EF4-FFF2-40B4-BE49-F238E27FC236}">
                <a16:creationId xmlns:a16="http://schemas.microsoft.com/office/drawing/2014/main" id="{340A746B-784D-4015-8F14-CF180A9BC034}"/>
              </a:ext>
            </a:extLst>
          </p:cNvPr>
          <p:cNvSpPr/>
          <p:nvPr/>
        </p:nvSpPr>
        <p:spPr>
          <a:xfrm>
            <a:off x="3953301" y="2564767"/>
            <a:ext cx="313898" cy="4571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3AAD4621-8477-422D-80DD-9495E0B85866}"/>
              </a:ext>
            </a:extLst>
          </p:cNvPr>
          <p:cNvSpPr txBox="1"/>
          <p:nvPr/>
        </p:nvSpPr>
        <p:spPr>
          <a:xfrm>
            <a:off x="4764064" y="3536787"/>
            <a:ext cx="760144" cy="461665"/>
          </a:xfrm>
          <a:prstGeom prst="rect">
            <a:avLst/>
          </a:prstGeom>
          <a:noFill/>
        </p:spPr>
        <p:txBody>
          <a:bodyPr wrap="none" rtlCol="0">
            <a:spAutoFit/>
          </a:bodyPr>
          <a:lstStyle/>
          <a:p>
            <a:r>
              <a:rPr lang="fr-FR" sz="2400" dirty="0">
                <a:solidFill>
                  <a:schemeClr val="dk1"/>
                </a:solidFill>
                <a:latin typeface="Droid Sans"/>
                <a:sym typeface="Droid Sans"/>
              </a:rPr>
              <a:t>CPU</a:t>
            </a:r>
          </a:p>
        </p:txBody>
      </p:sp>
      <p:sp>
        <p:nvSpPr>
          <p:cNvPr id="62" name="ZoneTexte 61">
            <a:extLst>
              <a:ext uri="{FF2B5EF4-FFF2-40B4-BE49-F238E27FC236}">
                <a16:creationId xmlns:a16="http://schemas.microsoft.com/office/drawing/2014/main" id="{7984615B-8530-4539-9DE3-4DA83859DCD8}"/>
              </a:ext>
            </a:extLst>
          </p:cNvPr>
          <p:cNvSpPr txBox="1"/>
          <p:nvPr/>
        </p:nvSpPr>
        <p:spPr>
          <a:xfrm>
            <a:off x="6041465" y="3536787"/>
            <a:ext cx="1322798"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a:t>Memory</a:t>
            </a:r>
          </a:p>
        </p:txBody>
      </p:sp>
      <p:sp>
        <p:nvSpPr>
          <p:cNvPr id="63" name="ZoneTexte 62">
            <a:extLst>
              <a:ext uri="{FF2B5EF4-FFF2-40B4-BE49-F238E27FC236}">
                <a16:creationId xmlns:a16="http://schemas.microsoft.com/office/drawing/2014/main" id="{C9CFB4AB-2F91-4D57-B5AB-6EE775405940}"/>
              </a:ext>
            </a:extLst>
          </p:cNvPr>
          <p:cNvSpPr txBox="1"/>
          <p:nvPr/>
        </p:nvSpPr>
        <p:spPr>
          <a:xfrm>
            <a:off x="1167891" y="3531544"/>
            <a:ext cx="1217000" cy="461665"/>
          </a:xfrm>
          <a:prstGeom prst="rect">
            <a:avLst/>
          </a:prstGeom>
          <a:noFill/>
        </p:spPr>
        <p:txBody>
          <a:bodyPr wrap="none" rtlCol="0">
            <a:spAutoFit/>
          </a:bodyPr>
          <a:lstStyle>
            <a:defPPr marR="0" lvl="0" algn="l" rtl="0">
              <a:lnSpc>
                <a:spcPct val="100000"/>
              </a:lnSpc>
              <a:spcBef>
                <a:spcPts val="0"/>
              </a:spcBef>
              <a:spcAft>
                <a:spcPts val="0"/>
              </a:spcAft>
            </a:defPPr>
            <a:lvl1pPr>
              <a:defRPr sz="2400">
                <a:solidFill>
                  <a:schemeClr val="dk1"/>
                </a:solidFill>
                <a:latin typeface="Droid Sans"/>
              </a:defRPr>
            </a:lvl1pPr>
          </a:lstStyle>
          <a:p>
            <a:r>
              <a:rPr lang="fr-FR" dirty="0" err="1"/>
              <a:t>Devices</a:t>
            </a:r>
            <a:endParaRPr lang="fr-FR" dirty="0"/>
          </a:p>
        </p:txBody>
      </p:sp>
    </p:spTree>
    <p:extLst>
      <p:ext uri="{BB962C8B-B14F-4D97-AF65-F5344CB8AC3E}">
        <p14:creationId xmlns:p14="http://schemas.microsoft.com/office/powerpoint/2010/main" val="751945274"/>
      </p:ext>
    </p:extLst>
  </p:cSld>
  <p:clrMapOvr>
    <a:masterClrMapping/>
  </p:clrMapOvr>
</p:sld>
</file>

<file path=ppt/theme/theme1.xml><?xml version="1.0" encoding="utf-8"?>
<a:theme xmlns:a="http://schemas.openxmlformats.org/drawingml/2006/main" name="lse light small">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5764</TotalTime>
  <Words>3694</Words>
  <Application>Microsoft Office PowerPoint</Application>
  <PresentationFormat>Affichage à l'écran (16:9)</PresentationFormat>
  <Paragraphs>769</Paragraphs>
  <Slides>78</Slides>
  <Notes>54</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78</vt:i4>
      </vt:variant>
    </vt:vector>
  </HeadingPairs>
  <TitlesOfParts>
    <vt:vector size="82" baseType="lpstr">
      <vt:lpstr>Arial</vt:lpstr>
      <vt:lpstr>Courier New</vt:lpstr>
      <vt:lpstr>Droid Sans</vt:lpstr>
      <vt:lpstr>lse light small</vt:lpstr>
      <vt:lpstr>Operating Systems: Introduction</vt:lpstr>
      <vt:lpstr>References</vt:lpstr>
      <vt:lpstr>Outline</vt:lpstr>
      <vt:lpstr>Basic architecture concepts required</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Basic architecture concepts required</vt:lpstr>
      <vt:lpstr>Basic architecture concepts required</vt:lpstr>
      <vt:lpstr>Basic architecture concepts required</vt:lpstr>
      <vt:lpstr>Basic architecture concepts required</vt:lpstr>
      <vt:lpstr>Basic architecture concepts required</vt:lpstr>
      <vt:lpstr>Basic architecture concepts required</vt:lpstr>
      <vt:lpstr>Basic architecture concepts required</vt:lpstr>
      <vt:lpstr>Présentation PowerPoint</vt:lpstr>
      <vt:lpstr>Présentation PowerPoint</vt:lpstr>
      <vt:lpstr>Présentation PowerPoint</vt:lpstr>
      <vt:lpstr>Basic architecture concepts required</vt:lpstr>
      <vt:lpstr>Basic architecture concepts required</vt:lpstr>
      <vt:lpstr>Basic architecture concepts required</vt:lpstr>
      <vt:lpstr>What is an Operating System?</vt:lpstr>
      <vt:lpstr>Présentation PowerPoint</vt:lpstr>
      <vt:lpstr>Operating System: Another definition</vt:lpstr>
      <vt:lpstr>Operating System: Another definition​</vt:lpstr>
      <vt:lpstr>Operating System: Another definition​</vt:lpstr>
      <vt:lpstr>Where do we need an Operating System?</vt:lpstr>
      <vt:lpstr>History</vt:lpstr>
      <vt:lpstr>Before/Without computers: Machines</vt:lpstr>
      <vt:lpstr>First Generation (1945-55)</vt:lpstr>
      <vt:lpstr>Second Generation (1955-65)</vt:lpstr>
      <vt:lpstr>Second Generation (1955-65)</vt:lpstr>
      <vt:lpstr>Second Generation (1955-65)</vt:lpstr>
      <vt:lpstr>Second Generation (1955-65)</vt:lpstr>
      <vt:lpstr>Second Generation (1955-65)</vt:lpstr>
      <vt:lpstr>Third Generation (1965-1980)</vt:lpstr>
      <vt:lpstr>Third Generation (1965-1980)</vt:lpstr>
      <vt:lpstr>Third Generation (1965-1980)</vt:lpstr>
      <vt:lpstr>Fourth Generation (1980 - …)</vt:lpstr>
      <vt:lpstr>Fourth Generation (1980 - …)</vt:lpstr>
      <vt:lpstr>Fourth or fifth generation?...</vt:lpstr>
      <vt:lpstr>OS taxonomy?</vt:lpstr>
      <vt:lpstr>History: OS for a specific workload</vt:lpstr>
      <vt:lpstr>History: Why that much differences?</vt:lpstr>
      <vt:lpstr>History: What is the actual status</vt:lpstr>
      <vt:lpstr>Desktop</vt:lpstr>
      <vt:lpstr>Server</vt:lpstr>
      <vt:lpstr>Server Operating Systems</vt:lpstr>
      <vt:lpstr>Mainframe</vt:lpstr>
      <vt:lpstr>Mainframe Operating System</vt:lpstr>
      <vt:lpstr>Specific case: Supercomputers</vt:lpstr>
      <vt:lpstr>Specific case: Supercomputers / HPC</vt:lpstr>
      <vt:lpstr>Specific case: Embedded Systems / Mobile &amp; IoT</vt:lpstr>
      <vt:lpstr>Specific case: Real-Time</vt:lpstr>
      <vt:lpstr>Specific case: Real-Time</vt:lpstr>
      <vt:lpstr>UNIX</vt:lpstr>
      <vt:lpstr>Unixes Jungle</vt:lpstr>
      <vt:lpstr>UNIX / POSIX</vt:lpstr>
      <vt:lpstr>Standardization &amp; Portability</vt:lpstr>
      <vt:lpstr>What is inside an OS?</vt:lpstr>
      <vt:lpstr>Inside the OS</vt:lpstr>
      <vt:lpstr>What is a kernel?</vt:lpstr>
      <vt:lpstr>Some Glossary</vt:lpstr>
      <vt:lpstr>Some Glossary</vt:lpstr>
      <vt:lpstr>Main concepts</vt:lpstr>
      <vt:lpstr>Main concepts</vt:lpstr>
      <vt:lpstr>Main concepts</vt:lpstr>
      <vt:lpstr>Kernel design: multiple models</vt:lpstr>
      <vt:lpstr>Kernel design: multiple models</vt:lpstr>
      <vt:lpstr>Main concepts</vt:lpstr>
      <vt:lpstr>UNIX &amp; Linux</vt:lpstr>
      <vt:lpstr>UNIX</vt:lpstr>
      <vt:lpstr>Linux</vt:lpstr>
      <vt:lpstr>UNIX/Linux: do not fear terminals</vt:lpstr>
      <vt:lpstr>UNIX/Linux: do not fear terminals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Systems: Introduction</dc:title>
  <dc:creator>metalman</dc:creator>
  <cp:lastModifiedBy>Fabrice Boissier</cp:lastModifiedBy>
  <cp:revision>213</cp:revision>
  <dcterms:modified xsi:type="dcterms:W3CDTF">2022-01-31T09:42:04Z</dcterms:modified>
</cp:coreProperties>
</file>